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57" r:id="rId2"/>
    <p:sldId id="259" r:id="rId3"/>
    <p:sldId id="272" r:id="rId4"/>
    <p:sldId id="273" r:id="rId5"/>
    <p:sldId id="271" r:id="rId6"/>
    <p:sldId id="274" r:id="rId7"/>
    <p:sldId id="276" r:id="rId8"/>
    <p:sldId id="277" r:id="rId9"/>
    <p:sldId id="275" r:id="rId10"/>
    <p:sldId id="278" r:id="rId11"/>
    <p:sldId id="279" r:id="rId12"/>
    <p:sldId id="283" r:id="rId13"/>
    <p:sldId id="267" r:id="rId14"/>
    <p:sldId id="269" r:id="rId15"/>
    <p:sldId id="281" r:id="rId16"/>
    <p:sldId id="282" r:id="rId17"/>
    <p:sldId id="280" r:id="rId18"/>
    <p:sldId id="284" r:id="rId19"/>
    <p:sldId id="268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E96"/>
    <a:srgbClr val="19295B"/>
    <a:srgbClr val="146C46"/>
    <a:srgbClr val="1B2C5F"/>
    <a:srgbClr val="800000"/>
    <a:srgbClr val="9FD2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13"/>
    <p:restoredTop sz="94021" autoAdjust="0"/>
  </p:normalViewPr>
  <p:slideViewPr>
    <p:cSldViewPr snapToGrid="0" snapToObjects="1">
      <p:cViewPr varScale="1">
        <p:scale>
          <a:sx n="76" d="100"/>
          <a:sy n="76" d="100"/>
        </p:scale>
        <p:origin x="107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303698-48F1-4D73-95E1-AAD7E6A3304B}" type="datetimeFigureOut">
              <a:rPr lang="en-US" smtClean="0"/>
              <a:t>11/4/2023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8D27C7-4046-40E3-96B3-6F8F8C466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1293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Git dan </a:t>
            </a:r>
            <a:r>
              <a:rPr lang="en-US" dirty="0" err="1"/>
              <a:t>github</a:t>
            </a:r>
            <a:r>
              <a:rPr lang="en-US" dirty="0"/>
              <a:t> </a:t>
            </a:r>
            <a:r>
              <a:rPr lang="en-US" dirty="0" err="1"/>
              <a:t>merupakan</a:t>
            </a:r>
            <a:r>
              <a:rPr lang="en-US" dirty="0"/>
              <a:t> 2 </a:t>
            </a:r>
            <a:r>
              <a:rPr lang="en-US" dirty="0" err="1"/>
              <a:t>hal</a:t>
            </a:r>
            <a:r>
              <a:rPr lang="en-US" dirty="0"/>
              <a:t> </a:t>
            </a:r>
            <a:r>
              <a:rPr lang="en-US" dirty="0" err="1"/>
              <a:t>berbeda</a:t>
            </a:r>
            <a:r>
              <a:rPr lang="en-US" dirty="0"/>
              <a:t>, </a:t>
            </a:r>
            <a:r>
              <a:rPr lang="en-US" dirty="0" err="1"/>
              <a:t>bisa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git </a:t>
            </a:r>
            <a:r>
              <a:rPr lang="en-US" dirty="0" err="1"/>
              <a:t>tanpa</a:t>
            </a:r>
            <a:r>
              <a:rPr lang="en-US" dirty="0"/>
              <a:t> git hub, </a:t>
            </a:r>
            <a:r>
              <a:rPr lang="en-US" dirty="0" err="1"/>
              <a:t>bisa</a:t>
            </a:r>
            <a:r>
              <a:rPr lang="en-US" dirty="0"/>
              <a:t> juga </a:t>
            </a:r>
            <a:r>
              <a:rPr lang="en-US" dirty="0" err="1"/>
              <a:t>menggunakan</a:t>
            </a:r>
            <a:r>
              <a:rPr lang="en-US" dirty="0"/>
              <a:t> </a:t>
            </a:r>
            <a:r>
              <a:rPr lang="en-US" dirty="0" err="1"/>
              <a:t>github</a:t>
            </a:r>
            <a:r>
              <a:rPr lang="en-US" dirty="0"/>
              <a:t> </a:t>
            </a:r>
            <a:r>
              <a:rPr lang="en-US" dirty="0" err="1"/>
              <a:t>tanpa</a:t>
            </a:r>
            <a:r>
              <a:rPr lang="en-US" dirty="0"/>
              <a:t> install git </a:t>
            </a:r>
            <a:r>
              <a:rPr lang="en-US" dirty="0" err="1"/>
              <a:t>tapi</a:t>
            </a:r>
            <a:r>
              <a:rPr lang="en-US" dirty="0"/>
              <a:t> </a:t>
            </a:r>
            <a:r>
              <a:rPr lang="en-US" dirty="0" err="1"/>
              <a:t>bisa</a:t>
            </a:r>
            <a:r>
              <a:rPr lang="en-US" dirty="0"/>
              <a:t> juga di </a:t>
            </a:r>
            <a:r>
              <a:rPr lang="en-US" dirty="0" err="1"/>
              <a:t>gabungkan</a:t>
            </a:r>
            <a:r>
              <a:rPr lang="en-US" dirty="0"/>
              <a:t>, </a:t>
            </a:r>
            <a:r>
              <a:rPr lang="en-US" dirty="0" err="1"/>
              <a:t>keap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8D27C7-4046-40E3-96B3-6F8F8C4668C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2239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8D27C7-4046-40E3-96B3-6F8F8C4668C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0778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Git dan </a:t>
            </a:r>
            <a:r>
              <a:rPr lang="en-US" dirty="0" err="1"/>
              <a:t>github</a:t>
            </a:r>
            <a:r>
              <a:rPr lang="en-US" dirty="0"/>
              <a:t> </a:t>
            </a:r>
            <a:r>
              <a:rPr lang="en-US" dirty="0" err="1"/>
              <a:t>merupakan</a:t>
            </a:r>
            <a:r>
              <a:rPr lang="en-US" dirty="0"/>
              <a:t> 2 </a:t>
            </a:r>
            <a:r>
              <a:rPr lang="en-US" dirty="0" err="1"/>
              <a:t>hal</a:t>
            </a:r>
            <a:r>
              <a:rPr lang="en-US" dirty="0"/>
              <a:t> </a:t>
            </a:r>
            <a:r>
              <a:rPr lang="en-US" dirty="0" err="1"/>
              <a:t>berbeda</a:t>
            </a:r>
            <a:r>
              <a:rPr lang="en-US" dirty="0"/>
              <a:t>, </a:t>
            </a:r>
            <a:r>
              <a:rPr lang="en-US" dirty="0" err="1"/>
              <a:t>bisa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git </a:t>
            </a:r>
            <a:r>
              <a:rPr lang="en-US" dirty="0" err="1"/>
              <a:t>tanpa</a:t>
            </a:r>
            <a:r>
              <a:rPr lang="en-US" dirty="0"/>
              <a:t> git hub, </a:t>
            </a:r>
            <a:r>
              <a:rPr lang="en-US" dirty="0" err="1"/>
              <a:t>bisa</a:t>
            </a:r>
            <a:r>
              <a:rPr lang="en-US" dirty="0"/>
              <a:t> juga </a:t>
            </a:r>
            <a:r>
              <a:rPr lang="en-US" dirty="0" err="1"/>
              <a:t>menggunakan</a:t>
            </a:r>
            <a:r>
              <a:rPr lang="en-US" dirty="0"/>
              <a:t> </a:t>
            </a:r>
            <a:r>
              <a:rPr lang="en-US" dirty="0" err="1"/>
              <a:t>github</a:t>
            </a:r>
            <a:r>
              <a:rPr lang="en-US" dirty="0"/>
              <a:t> </a:t>
            </a:r>
            <a:r>
              <a:rPr lang="en-US" dirty="0" err="1"/>
              <a:t>tanpa</a:t>
            </a:r>
            <a:r>
              <a:rPr lang="en-US" dirty="0"/>
              <a:t> install git </a:t>
            </a:r>
            <a:r>
              <a:rPr lang="en-US" dirty="0" err="1"/>
              <a:t>tapi</a:t>
            </a:r>
            <a:r>
              <a:rPr lang="en-US" dirty="0"/>
              <a:t> </a:t>
            </a:r>
            <a:r>
              <a:rPr lang="en-US" dirty="0" err="1"/>
              <a:t>bisa</a:t>
            </a:r>
            <a:r>
              <a:rPr lang="en-US" dirty="0"/>
              <a:t> juga di </a:t>
            </a:r>
            <a:r>
              <a:rPr lang="en-US" dirty="0" err="1"/>
              <a:t>gabungkan</a:t>
            </a:r>
            <a:r>
              <a:rPr lang="en-US" dirty="0"/>
              <a:t>, </a:t>
            </a:r>
            <a:r>
              <a:rPr lang="en-US" dirty="0" err="1"/>
              <a:t>keap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8D27C7-4046-40E3-96B3-6F8F8C4668C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758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Git dan </a:t>
            </a:r>
            <a:r>
              <a:rPr lang="en-US" dirty="0" err="1"/>
              <a:t>github</a:t>
            </a:r>
            <a:r>
              <a:rPr lang="en-US" dirty="0"/>
              <a:t> </a:t>
            </a:r>
            <a:r>
              <a:rPr lang="en-US" dirty="0" err="1"/>
              <a:t>merupakan</a:t>
            </a:r>
            <a:r>
              <a:rPr lang="en-US" dirty="0"/>
              <a:t> 2 </a:t>
            </a:r>
            <a:r>
              <a:rPr lang="en-US" dirty="0" err="1"/>
              <a:t>hal</a:t>
            </a:r>
            <a:r>
              <a:rPr lang="en-US" dirty="0"/>
              <a:t> </a:t>
            </a:r>
            <a:r>
              <a:rPr lang="en-US" dirty="0" err="1"/>
              <a:t>berbeda</a:t>
            </a:r>
            <a:r>
              <a:rPr lang="en-US" dirty="0"/>
              <a:t>, </a:t>
            </a:r>
            <a:r>
              <a:rPr lang="en-US" dirty="0" err="1"/>
              <a:t>bisa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git </a:t>
            </a:r>
            <a:r>
              <a:rPr lang="en-US" dirty="0" err="1"/>
              <a:t>tanpa</a:t>
            </a:r>
            <a:r>
              <a:rPr lang="en-US" dirty="0"/>
              <a:t> git hub, </a:t>
            </a:r>
            <a:r>
              <a:rPr lang="en-US" dirty="0" err="1"/>
              <a:t>bisa</a:t>
            </a:r>
            <a:r>
              <a:rPr lang="en-US" dirty="0"/>
              <a:t> juga </a:t>
            </a:r>
            <a:r>
              <a:rPr lang="en-US" dirty="0" err="1"/>
              <a:t>menggunakan</a:t>
            </a:r>
            <a:r>
              <a:rPr lang="en-US" dirty="0"/>
              <a:t> </a:t>
            </a:r>
            <a:r>
              <a:rPr lang="en-US" dirty="0" err="1"/>
              <a:t>github</a:t>
            </a:r>
            <a:r>
              <a:rPr lang="en-US" dirty="0"/>
              <a:t> </a:t>
            </a:r>
            <a:r>
              <a:rPr lang="en-US" dirty="0" err="1"/>
              <a:t>tanpa</a:t>
            </a:r>
            <a:r>
              <a:rPr lang="en-US" dirty="0"/>
              <a:t> install git </a:t>
            </a:r>
            <a:r>
              <a:rPr lang="en-US" dirty="0" err="1"/>
              <a:t>tapi</a:t>
            </a:r>
            <a:r>
              <a:rPr lang="en-US" dirty="0"/>
              <a:t> </a:t>
            </a:r>
            <a:r>
              <a:rPr lang="en-US" dirty="0" err="1"/>
              <a:t>bisa</a:t>
            </a:r>
            <a:r>
              <a:rPr lang="en-US" dirty="0"/>
              <a:t> juga di </a:t>
            </a:r>
            <a:r>
              <a:rPr lang="en-US" dirty="0" err="1"/>
              <a:t>gabungkan</a:t>
            </a:r>
            <a:r>
              <a:rPr lang="en-US" dirty="0"/>
              <a:t>, </a:t>
            </a:r>
            <a:r>
              <a:rPr lang="en-US" dirty="0" err="1"/>
              <a:t>keap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8D27C7-4046-40E3-96B3-6F8F8C4668C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4306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Git dan </a:t>
            </a:r>
            <a:r>
              <a:rPr lang="en-US" dirty="0" err="1"/>
              <a:t>github</a:t>
            </a:r>
            <a:r>
              <a:rPr lang="en-US" dirty="0"/>
              <a:t> </a:t>
            </a:r>
            <a:r>
              <a:rPr lang="en-US" dirty="0" err="1"/>
              <a:t>merupakan</a:t>
            </a:r>
            <a:r>
              <a:rPr lang="en-US" dirty="0"/>
              <a:t> 2 </a:t>
            </a:r>
            <a:r>
              <a:rPr lang="en-US" dirty="0" err="1"/>
              <a:t>hal</a:t>
            </a:r>
            <a:r>
              <a:rPr lang="en-US" dirty="0"/>
              <a:t> </a:t>
            </a:r>
            <a:r>
              <a:rPr lang="en-US" dirty="0" err="1"/>
              <a:t>berbeda</a:t>
            </a:r>
            <a:r>
              <a:rPr lang="en-US" dirty="0"/>
              <a:t>, </a:t>
            </a:r>
            <a:r>
              <a:rPr lang="en-US" dirty="0" err="1"/>
              <a:t>bisa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git </a:t>
            </a:r>
            <a:r>
              <a:rPr lang="en-US" dirty="0" err="1"/>
              <a:t>tanpa</a:t>
            </a:r>
            <a:r>
              <a:rPr lang="en-US" dirty="0"/>
              <a:t> git hub, </a:t>
            </a:r>
            <a:r>
              <a:rPr lang="en-US" dirty="0" err="1"/>
              <a:t>bisa</a:t>
            </a:r>
            <a:r>
              <a:rPr lang="en-US" dirty="0"/>
              <a:t> juga </a:t>
            </a:r>
            <a:r>
              <a:rPr lang="en-US" dirty="0" err="1"/>
              <a:t>menggunakan</a:t>
            </a:r>
            <a:r>
              <a:rPr lang="en-US" dirty="0"/>
              <a:t> </a:t>
            </a:r>
            <a:r>
              <a:rPr lang="en-US" dirty="0" err="1"/>
              <a:t>github</a:t>
            </a:r>
            <a:r>
              <a:rPr lang="en-US" dirty="0"/>
              <a:t> </a:t>
            </a:r>
            <a:r>
              <a:rPr lang="en-US" dirty="0" err="1"/>
              <a:t>tanpa</a:t>
            </a:r>
            <a:r>
              <a:rPr lang="en-US" dirty="0"/>
              <a:t> install git </a:t>
            </a:r>
            <a:r>
              <a:rPr lang="en-US" dirty="0" err="1"/>
              <a:t>tapi</a:t>
            </a:r>
            <a:r>
              <a:rPr lang="en-US" dirty="0"/>
              <a:t> </a:t>
            </a:r>
            <a:r>
              <a:rPr lang="en-US" dirty="0" err="1"/>
              <a:t>bisa</a:t>
            </a:r>
            <a:r>
              <a:rPr lang="en-US" dirty="0"/>
              <a:t> juga di </a:t>
            </a:r>
            <a:r>
              <a:rPr lang="en-US" dirty="0" err="1"/>
              <a:t>gabungkan</a:t>
            </a:r>
            <a:r>
              <a:rPr lang="en-US" dirty="0"/>
              <a:t>, </a:t>
            </a:r>
            <a:r>
              <a:rPr lang="en-US" dirty="0" err="1"/>
              <a:t>keap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8D27C7-4046-40E3-96B3-6F8F8C4668C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8686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Git dan </a:t>
            </a:r>
            <a:r>
              <a:rPr lang="en-US" dirty="0" err="1"/>
              <a:t>github</a:t>
            </a:r>
            <a:r>
              <a:rPr lang="en-US" dirty="0"/>
              <a:t> </a:t>
            </a:r>
            <a:r>
              <a:rPr lang="en-US" dirty="0" err="1"/>
              <a:t>merupakan</a:t>
            </a:r>
            <a:r>
              <a:rPr lang="en-US" dirty="0"/>
              <a:t> 2 </a:t>
            </a:r>
            <a:r>
              <a:rPr lang="en-US" dirty="0" err="1"/>
              <a:t>hal</a:t>
            </a:r>
            <a:r>
              <a:rPr lang="en-US" dirty="0"/>
              <a:t> </a:t>
            </a:r>
            <a:r>
              <a:rPr lang="en-US" dirty="0" err="1"/>
              <a:t>berbeda</a:t>
            </a:r>
            <a:r>
              <a:rPr lang="en-US" dirty="0"/>
              <a:t>, </a:t>
            </a:r>
            <a:r>
              <a:rPr lang="en-US" dirty="0" err="1"/>
              <a:t>bisa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git </a:t>
            </a:r>
            <a:r>
              <a:rPr lang="en-US" dirty="0" err="1"/>
              <a:t>tanpa</a:t>
            </a:r>
            <a:r>
              <a:rPr lang="en-US" dirty="0"/>
              <a:t> git hub, </a:t>
            </a:r>
            <a:r>
              <a:rPr lang="en-US" dirty="0" err="1"/>
              <a:t>bisa</a:t>
            </a:r>
            <a:r>
              <a:rPr lang="en-US" dirty="0"/>
              <a:t> juga </a:t>
            </a:r>
            <a:r>
              <a:rPr lang="en-US" dirty="0" err="1"/>
              <a:t>menggunakan</a:t>
            </a:r>
            <a:r>
              <a:rPr lang="en-US" dirty="0"/>
              <a:t> </a:t>
            </a:r>
            <a:r>
              <a:rPr lang="en-US" dirty="0" err="1"/>
              <a:t>github</a:t>
            </a:r>
            <a:r>
              <a:rPr lang="en-US" dirty="0"/>
              <a:t> </a:t>
            </a:r>
            <a:r>
              <a:rPr lang="en-US" dirty="0" err="1"/>
              <a:t>tanpa</a:t>
            </a:r>
            <a:r>
              <a:rPr lang="en-US" dirty="0"/>
              <a:t> install git </a:t>
            </a:r>
            <a:r>
              <a:rPr lang="en-US" dirty="0" err="1"/>
              <a:t>tapi</a:t>
            </a:r>
            <a:r>
              <a:rPr lang="en-US" dirty="0"/>
              <a:t> </a:t>
            </a:r>
            <a:r>
              <a:rPr lang="en-US" dirty="0" err="1"/>
              <a:t>bisa</a:t>
            </a:r>
            <a:r>
              <a:rPr lang="en-US" dirty="0"/>
              <a:t> juga di </a:t>
            </a:r>
            <a:r>
              <a:rPr lang="en-US" dirty="0" err="1"/>
              <a:t>gabungkan</a:t>
            </a:r>
            <a:r>
              <a:rPr lang="en-US" dirty="0"/>
              <a:t>, </a:t>
            </a:r>
            <a:r>
              <a:rPr lang="en-US" dirty="0" err="1"/>
              <a:t>keap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8D27C7-4046-40E3-96B3-6F8F8C4668C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35669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Nah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cara</a:t>
            </a:r>
            <a:r>
              <a:rPr lang="en-US" dirty="0"/>
              <a:t> manual </a:t>
            </a:r>
            <a:r>
              <a:rPr lang="en-US" dirty="0" err="1"/>
              <a:t>dalam</a:t>
            </a:r>
            <a:r>
              <a:rPr lang="en-US" dirty="0"/>
              <a:t> version control, </a:t>
            </a:r>
            <a:r>
              <a:rPr lang="en-US" dirty="0" err="1"/>
              <a:t>jadi</a:t>
            </a:r>
            <a:r>
              <a:rPr lang="en-US" dirty="0"/>
              <a:t> </a:t>
            </a:r>
            <a:r>
              <a:rPr lang="en-US" dirty="0" err="1"/>
              <a:t>nya</a:t>
            </a:r>
            <a:r>
              <a:rPr lang="en-US" dirty="0"/>
              <a:t> </a:t>
            </a:r>
            <a:r>
              <a:rPr lang="en-US" dirty="0" err="1"/>
              <a:t>filenya</a:t>
            </a:r>
            <a:r>
              <a:rPr lang="en-US" dirty="0"/>
              <a:t> </a:t>
            </a:r>
            <a:r>
              <a:rPr lang="en-US" dirty="0" err="1"/>
              <a:t>banyak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8D27C7-4046-40E3-96B3-6F8F8C4668C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402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Nah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cara</a:t>
            </a:r>
            <a:r>
              <a:rPr lang="en-US" dirty="0"/>
              <a:t> manual </a:t>
            </a:r>
            <a:r>
              <a:rPr lang="en-US" dirty="0" err="1"/>
              <a:t>dalam</a:t>
            </a:r>
            <a:r>
              <a:rPr lang="en-US" dirty="0"/>
              <a:t> version control, </a:t>
            </a:r>
            <a:r>
              <a:rPr lang="en-US" dirty="0" err="1"/>
              <a:t>jadi</a:t>
            </a:r>
            <a:r>
              <a:rPr lang="en-US" dirty="0"/>
              <a:t> </a:t>
            </a:r>
            <a:r>
              <a:rPr lang="en-US" dirty="0" err="1"/>
              <a:t>nya</a:t>
            </a:r>
            <a:r>
              <a:rPr lang="en-US" dirty="0"/>
              <a:t> </a:t>
            </a:r>
            <a:r>
              <a:rPr lang="en-US" dirty="0" err="1"/>
              <a:t>filenya</a:t>
            </a:r>
            <a:r>
              <a:rPr lang="en-US" dirty="0"/>
              <a:t> </a:t>
            </a:r>
            <a:r>
              <a:rPr lang="en-US" dirty="0" err="1"/>
              <a:t>banyak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8D27C7-4046-40E3-96B3-6F8F8C4668C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9327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Nah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cara</a:t>
            </a:r>
            <a:r>
              <a:rPr lang="en-US" dirty="0"/>
              <a:t> manual </a:t>
            </a:r>
            <a:r>
              <a:rPr lang="en-US" dirty="0" err="1"/>
              <a:t>dalam</a:t>
            </a:r>
            <a:r>
              <a:rPr lang="en-US" dirty="0"/>
              <a:t> version control, </a:t>
            </a:r>
            <a:r>
              <a:rPr lang="en-US" dirty="0" err="1"/>
              <a:t>jadi</a:t>
            </a:r>
            <a:r>
              <a:rPr lang="en-US" dirty="0"/>
              <a:t> </a:t>
            </a:r>
            <a:r>
              <a:rPr lang="en-US" dirty="0" err="1"/>
              <a:t>nya</a:t>
            </a:r>
            <a:r>
              <a:rPr lang="en-US" dirty="0"/>
              <a:t> </a:t>
            </a:r>
            <a:r>
              <a:rPr lang="en-US" dirty="0" err="1"/>
              <a:t>filenya</a:t>
            </a:r>
            <a:r>
              <a:rPr lang="en-US" dirty="0"/>
              <a:t> </a:t>
            </a:r>
            <a:r>
              <a:rPr lang="en-US" dirty="0" err="1"/>
              <a:t>banyak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8D27C7-4046-40E3-96B3-6F8F8C4668C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3983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8D27C7-4046-40E3-96B3-6F8F8C4668C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78957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microsoft.com/office/2007/relationships/hdphoto" Target="../media/hdphoto2.wdp"/><Relationship Id="rId5" Type="http://schemas.openxmlformats.org/officeDocument/2006/relationships/image" Target="../media/image8.png"/><Relationship Id="rId4" Type="http://schemas.microsoft.com/office/2007/relationships/hdphoto" Target="../media/hdphoto1.wdp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4" descr="Download wallpaper 3840x2160 mountains, forest, fog, landscape 4k uhd 16:9  hd background">
            <a:extLst>
              <a:ext uri="{FF2B5EF4-FFF2-40B4-BE49-F238E27FC236}">
                <a16:creationId xmlns:a16="http://schemas.microsoft.com/office/drawing/2014/main" id="{6F217894-A751-4476-A7B9-DA338DBED10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92D066A2-C9B3-42D9-A155-CA7A8846A75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10000"/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D6390471-D141-477C-94AE-E8AF182C0FE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597979" y="1276244"/>
            <a:ext cx="996042" cy="1162879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D5CEF819-13A0-438D-A98B-0DD081F1418A}"/>
              </a:ext>
            </a:extLst>
          </p:cNvPr>
          <p:cNvGrpSpPr/>
          <p:nvPr userDrawn="1"/>
        </p:nvGrpSpPr>
        <p:grpSpPr>
          <a:xfrm>
            <a:off x="5463411" y="3882106"/>
            <a:ext cx="1265177" cy="256674"/>
            <a:chOff x="5133474" y="3914273"/>
            <a:chExt cx="1265177" cy="256674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F56AEB37-C8E0-40BB-99E6-ADE4186FD00D}"/>
                </a:ext>
              </a:extLst>
            </p:cNvPr>
            <p:cNvSpPr/>
            <p:nvPr/>
          </p:nvSpPr>
          <p:spPr>
            <a:xfrm>
              <a:off x="5133474" y="3914274"/>
              <a:ext cx="256673" cy="256673"/>
            </a:xfrm>
            <a:prstGeom prst="ellipse">
              <a:avLst/>
            </a:prstGeom>
            <a:solidFill>
              <a:srgbClr val="1929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6483D2EA-D636-4909-9A53-1045775EF936}"/>
                </a:ext>
              </a:extLst>
            </p:cNvPr>
            <p:cNvSpPr/>
            <p:nvPr/>
          </p:nvSpPr>
          <p:spPr>
            <a:xfrm>
              <a:off x="5469642" y="3914273"/>
              <a:ext cx="256673" cy="256673"/>
            </a:xfrm>
            <a:prstGeom prst="ellipse">
              <a:avLst/>
            </a:prstGeom>
            <a:solidFill>
              <a:srgbClr val="146C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3033AA60-E00B-4815-A3E0-6D054E9A2437}"/>
                </a:ext>
              </a:extLst>
            </p:cNvPr>
            <p:cNvSpPr/>
            <p:nvPr/>
          </p:nvSpPr>
          <p:spPr>
            <a:xfrm>
              <a:off x="5805810" y="3914273"/>
              <a:ext cx="256673" cy="256673"/>
            </a:xfrm>
            <a:prstGeom prst="ellipse">
              <a:avLst/>
            </a:prstGeom>
            <a:solidFill>
              <a:srgbClr val="9FD2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43492920-4E2D-4999-B668-86A7C0748721}"/>
                </a:ext>
              </a:extLst>
            </p:cNvPr>
            <p:cNvSpPr/>
            <p:nvPr/>
          </p:nvSpPr>
          <p:spPr>
            <a:xfrm>
              <a:off x="6141978" y="3914273"/>
              <a:ext cx="256673" cy="256673"/>
            </a:xfrm>
            <a:prstGeom prst="ellipse">
              <a:avLst/>
            </a:prstGeom>
            <a:solidFill>
              <a:srgbClr val="FFFE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D9E0D04-B986-0A4A-BEAA-671976E9ED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63747" y="2633246"/>
            <a:ext cx="9144000" cy="584776"/>
          </a:xfrm>
        </p:spPr>
        <p:txBody>
          <a:bodyPr anchor="b">
            <a:normAutofit/>
          </a:bodyPr>
          <a:lstStyle>
            <a:lvl1pPr algn="ctr">
              <a:defRPr sz="3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541721E-B9D0-A745-BE5C-1390C4E390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63747" y="3350423"/>
            <a:ext cx="9144000" cy="365125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rgbClr val="FFFE9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258ECE-E639-4842-9C94-C376F83680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5F7F5-0506-D246-935A-E9B2959FCE47}" type="datetimeFigureOut">
              <a:rPr lang="en-US" smtClean="0"/>
              <a:t>11/4/2023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1B9990-9C6C-5749-B299-E2A82D38ED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325F72-8E8D-BF46-9382-F4AE80730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13AC5-7A9C-0D47-8CA0-297AC32D38EE}" type="slidenum">
              <a:rPr lang="en-US" smtClean="0"/>
              <a:t>‹#›</a:t>
            </a:fld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1856924-708B-4099-8C26-54E90FBB72BF}"/>
              </a:ext>
            </a:extLst>
          </p:cNvPr>
          <p:cNvGrpSpPr/>
          <p:nvPr userDrawn="1"/>
        </p:nvGrpSpPr>
        <p:grpSpPr>
          <a:xfrm>
            <a:off x="4568947" y="6420510"/>
            <a:ext cx="3390267" cy="266816"/>
            <a:chOff x="3911082" y="124587"/>
            <a:chExt cx="3390267" cy="266816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96E8950-299A-4D49-96CF-F86DE94FC76A}"/>
                </a:ext>
              </a:extLst>
            </p:cNvPr>
            <p:cNvSpPr txBox="1"/>
            <p:nvPr/>
          </p:nvSpPr>
          <p:spPr>
            <a:xfrm>
              <a:off x="4125358" y="129793"/>
              <a:ext cx="108673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100" dirty="0" err="1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sibermu.ac.id</a:t>
              </a:r>
              <a:endParaRPr lang="en-US" sz="11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7BC726C-1EF8-41B8-A431-E00A69B2D8EB}"/>
                </a:ext>
              </a:extLst>
            </p:cNvPr>
            <p:cNvSpPr txBox="1"/>
            <p:nvPr/>
          </p:nvSpPr>
          <p:spPr>
            <a:xfrm>
              <a:off x="6214616" y="124587"/>
              <a:ext cx="108673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1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@</a:t>
              </a:r>
              <a:r>
                <a:rPr lang="en-US" sz="1100" dirty="0" err="1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SiberMu</a:t>
              </a:r>
              <a:endParaRPr lang="en-US" sz="11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29EB91AE-DC92-4CCE-B279-6846A322E00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chemeClr val="tx1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5139783" y="174257"/>
              <a:ext cx="1047715" cy="179740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758B3375-B932-4F65-A17C-F75D3B7AFE3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prstClr val="black"/>
                <a:schemeClr val="tx2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3911082" y="174257"/>
              <a:ext cx="196398" cy="1960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008498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6653A-136D-5E44-9EF9-6C608A30DB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457D8A5-603C-D94E-8A95-293D6817A54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2346960"/>
            <a:ext cx="6172200" cy="3514090"/>
          </a:xfrm>
        </p:spPr>
        <p:txBody>
          <a:bodyPr/>
          <a:lstStyle>
            <a:lvl1pPr marL="0" indent="0">
              <a:buNone/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583956-34C2-A849-9B9C-ACD8816FC5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46960"/>
            <a:ext cx="3932237" cy="3522028"/>
          </a:xfrm>
        </p:spPr>
        <p:txBody>
          <a:bodyPr/>
          <a:lstStyle>
            <a:lvl1pPr marL="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B73F75-CD54-EA40-A0FC-516F6E9CB3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5F7F5-0506-D246-935A-E9B2959FCE47}" type="datetimeFigureOut">
              <a:rPr lang="en-US" smtClean="0"/>
              <a:t>11/4/2023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B18021-49C1-9A49-B79E-05677BF626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3575F9-FAA5-2D42-AEB5-CB33A6565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13AC5-7A9C-0D47-8CA0-297AC32D38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4083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40EF51-EFA0-7E45-A515-DB6A1DA27B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46480"/>
            <a:ext cx="10515600" cy="644208"/>
          </a:xfrm>
        </p:spPr>
        <p:txBody>
          <a:bodyPr/>
          <a:lstStyle>
            <a:lvl1pPr algn="ctr">
              <a:defRPr sz="3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AE043C8-EE8F-0F44-BEBE-10291F298D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2326639"/>
            <a:ext cx="10515600" cy="3850323"/>
          </a:xfrm>
        </p:spPr>
        <p:txBody>
          <a:bodyPr vert="eaVert"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966290-FDA2-934E-A7F8-E54C759A80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5F7F5-0506-D246-935A-E9B2959FCE47}" type="datetimeFigureOut">
              <a:rPr lang="en-US" smtClean="0"/>
              <a:t>11/4/2023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E02E06-7D33-9C4D-A538-3DF75D64F9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E414DB-8756-D54C-A095-780F4AA9E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13AC5-7A9C-0D47-8CA0-297AC32D38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8868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52C7461-E2A8-9243-BB18-04CA3184ED7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2285999"/>
            <a:ext cx="2628900" cy="3890964"/>
          </a:xfrm>
        </p:spPr>
        <p:txBody>
          <a:bodyPr vert="eaVert">
            <a:normAutofit/>
          </a:bodyPr>
          <a:lstStyle>
            <a:lvl1pPr>
              <a:defRPr sz="32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CA66CFA-CD78-A846-AD4A-9A961194D7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2285999"/>
            <a:ext cx="7734300" cy="3890963"/>
          </a:xfrm>
        </p:spPr>
        <p:txBody>
          <a:bodyPr vert="eaVert"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2266D1-1AE7-904F-B396-446DBB7E51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5F7F5-0506-D246-935A-E9B2959FCE47}" type="datetimeFigureOut">
              <a:rPr lang="en-US" smtClean="0"/>
              <a:t>11/4/2023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E07544-9092-EB42-A648-2C0A85C317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15E068-DE1D-7143-B903-5214DB31E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13AC5-7A9C-0D47-8CA0-297AC32D38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0101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Download wallpaper 3840x2160 mountains, forest, fog, landscape 4k uhd 16:9  hd background">
            <a:extLst>
              <a:ext uri="{FF2B5EF4-FFF2-40B4-BE49-F238E27FC236}">
                <a16:creationId xmlns:a16="http://schemas.microsoft.com/office/drawing/2014/main" id="{A38EDF2F-51DB-41CF-A46B-720098720D9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DE4D8F1-A115-49BE-924A-A2AFB4892B6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10000"/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07D1C4D-C4D7-41F1-B9BF-1FC69D3136D0}"/>
              </a:ext>
            </a:extLst>
          </p:cNvPr>
          <p:cNvSpPr/>
          <p:nvPr userDrawn="1"/>
        </p:nvSpPr>
        <p:spPr>
          <a:xfrm>
            <a:off x="0" y="3429000"/>
            <a:ext cx="12191998" cy="3429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7589410-F1C2-411D-8707-78DAA69E6D56}"/>
              </a:ext>
            </a:extLst>
          </p:cNvPr>
          <p:cNvGrpSpPr/>
          <p:nvPr userDrawn="1"/>
        </p:nvGrpSpPr>
        <p:grpSpPr>
          <a:xfrm>
            <a:off x="5463409" y="2766619"/>
            <a:ext cx="1265177" cy="256674"/>
            <a:chOff x="5133474" y="3914273"/>
            <a:chExt cx="1265177" cy="256674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86F86AB-1E8A-440A-AE8F-430412B2BB52}"/>
                </a:ext>
              </a:extLst>
            </p:cNvPr>
            <p:cNvSpPr/>
            <p:nvPr/>
          </p:nvSpPr>
          <p:spPr>
            <a:xfrm>
              <a:off x="5133474" y="3914274"/>
              <a:ext cx="256673" cy="256673"/>
            </a:xfrm>
            <a:prstGeom prst="ellipse">
              <a:avLst/>
            </a:prstGeom>
            <a:solidFill>
              <a:srgbClr val="1929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BA753F4B-32A1-47EE-929A-27A4BD14EB33}"/>
                </a:ext>
              </a:extLst>
            </p:cNvPr>
            <p:cNvSpPr/>
            <p:nvPr/>
          </p:nvSpPr>
          <p:spPr>
            <a:xfrm>
              <a:off x="5469642" y="3914273"/>
              <a:ext cx="256673" cy="256673"/>
            </a:xfrm>
            <a:prstGeom prst="ellipse">
              <a:avLst/>
            </a:prstGeom>
            <a:solidFill>
              <a:srgbClr val="146C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DA5F77AF-D887-47E1-AB83-006FCD9DB706}"/>
                </a:ext>
              </a:extLst>
            </p:cNvPr>
            <p:cNvSpPr/>
            <p:nvPr/>
          </p:nvSpPr>
          <p:spPr>
            <a:xfrm>
              <a:off x="5805810" y="3914273"/>
              <a:ext cx="256673" cy="256673"/>
            </a:xfrm>
            <a:prstGeom prst="ellipse">
              <a:avLst/>
            </a:prstGeom>
            <a:solidFill>
              <a:srgbClr val="9FD2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61CF97C8-9EBE-4A25-A380-5D66CD9B71C7}"/>
                </a:ext>
              </a:extLst>
            </p:cNvPr>
            <p:cNvSpPr/>
            <p:nvPr/>
          </p:nvSpPr>
          <p:spPr>
            <a:xfrm>
              <a:off x="6141978" y="3914273"/>
              <a:ext cx="256673" cy="256673"/>
            </a:xfrm>
            <a:prstGeom prst="ellipse">
              <a:avLst/>
            </a:prstGeom>
            <a:solidFill>
              <a:srgbClr val="FFFE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0ABC8F70-7578-4FCD-8BAC-6F88D7738E5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850076" y="382084"/>
            <a:ext cx="491844" cy="57422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E88B33-9B71-9D41-8ECF-736B4D3D90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99930"/>
            <a:ext cx="10515600" cy="362089"/>
          </a:xfrm>
        </p:spPr>
        <p:txBody>
          <a:bodyPr>
            <a:normAutofit/>
          </a:bodyPr>
          <a:lstStyle>
            <a:lvl1pPr algn="ctr">
              <a:defRPr sz="1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6FD82B-EFA2-474F-9C8B-91B6CC5500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23304"/>
            <a:ext cx="10515600" cy="2553658"/>
          </a:xfrm>
        </p:spPr>
        <p:txBody>
          <a:bodyPr>
            <a:normAutofit/>
          </a:bodyPr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9840DD-C4EE-2741-8F1B-FAF862479C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5F7F5-0506-D246-935A-E9B2959FCE47}" type="datetimeFigureOut">
              <a:rPr lang="en-US" smtClean="0"/>
              <a:t>11/4/2023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DC3FF1-B899-C844-8AA6-4A4066D3DD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67DBFA-C278-424A-8474-3A11726C8A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13AC5-7A9C-0D47-8CA0-297AC32D38EE}" type="slidenum">
              <a:rPr lang="en-US" smtClean="0"/>
              <a:t>‹#›</a:t>
            </a:fld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65C25ED-0763-4BCD-8704-B23C8C4DDF59}"/>
              </a:ext>
            </a:extLst>
          </p:cNvPr>
          <p:cNvGrpSpPr/>
          <p:nvPr userDrawn="1"/>
        </p:nvGrpSpPr>
        <p:grpSpPr>
          <a:xfrm>
            <a:off x="4568947" y="6420510"/>
            <a:ext cx="3390267" cy="266816"/>
            <a:chOff x="3911082" y="124587"/>
            <a:chExt cx="3390267" cy="266816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8EA0955-C93D-49BD-A744-EDAE6E54F36E}"/>
                </a:ext>
              </a:extLst>
            </p:cNvPr>
            <p:cNvSpPr txBox="1"/>
            <p:nvPr/>
          </p:nvSpPr>
          <p:spPr>
            <a:xfrm>
              <a:off x="4125358" y="129793"/>
              <a:ext cx="108673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100" dirty="0" err="1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sibermu.ac.id</a:t>
              </a:r>
              <a:endParaRPr lang="en-US" sz="11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8D5D775-0CF8-44A8-BFBC-08425DC750A4}"/>
                </a:ext>
              </a:extLst>
            </p:cNvPr>
            <p:cNvSpPr txBox="1"/>
            <p:nvPr/>
          </p:nvSpPr>
          <p:spPr>
            <a:xfrm>
              <a:off x="6214616" y="124587"/>
              <a:ext cx="108673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1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@</a:t>
              </a:r>
              <a:r>
                <a:rPr lang="en-US" sz="1100" dirty="0" err="1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SiberMu</a:t>
              </a:r>
              <a:endParaRPr lang="en-US" sz="11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F1988C72-68F5-4CF3-ACD7-165845080AA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chemeClr val="tx1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5139783" y="174257"/>
              <a:ext cx="1047715" cy="179740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B6267224-C5EE-46FE-8256-81CA1B513CA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prstClr val="black"/>
                <a:schemeClr val="tx2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3911082" y="174257"/>
              <a:ext cx="196398" cy="196014"/>
            </a:xfrm>
            <a:prstGeom prst="rect">
              <a:avLst/>
            </a:prstGeom>
          </p:spPr>
        </p:pic>
      </p:grpSp>
      <p:sp>
        <p:nvSpPr>
          <p:cNvPr id="35" name="Content Placeholder 34">
            <a:extLst>
              <a:ext uri="{FF2B5EF4-FFF2-40B4-BE49-F238E27FC236}">
                <a16:creationId xmlns:a16="http://schemas.microsoft.com/office/drawing/2014/main" id="{CFF00C84-CA4D-4953-8592-583FEAF1D3A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200" y="1514475"/>
            <a:ext cx="10515600" cy="441325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9187062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E88B33-9B71-9D41-8ECF-736B4D3D90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05840"/>
            <a:ext cx="10515600" cy="684848"/>
          </a:xfrm>
        </p:spPr>
        <p:txBody>
          <a:bodyPr>
            <a:normAutofit/>
          </a:bodyPr>
          <a:lstStyle>
            <a:lvl1pPr algn="ctr">
              <a:defRPr sz="3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6FD82B-EFA2-474F-9C8B-91B6CC5500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06319"/>
            <a:ext cx="10515600" cy="3870643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9840DD-C4EE-2741-8F1B-FAF862479C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5F7F5-0506-D246-935A-E9B2959FCE47}" type="datetimeFigureOut">
              <a:rPr lang="en-US" smtClean="0"/>
              <a:t>11/4/2023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DC3FF1-B899-C844-8AA6-4A4066D3DD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67DBFA-C278-424A-8474-3A11726C8A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13AC5-7A9C-0D47-8CA0-297AC32D38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6207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D44A0-FFEE-FF42-9059-660480F5E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268536"/>
            <a:ext cx="10515600" cy="2516823"/>
          </a:xfrm>
        </p:spPr>
        <p:txBody>
          <a:bodyPr anchor="b">
            <a:normAutofit/>
          </a:bodyPr>
          <a:lstStyle>
            <a:lvl1pPr>
              <a:defRPr sz="32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3C4508-9CE2-5946-8AC5-90654CD25A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856480"/>
            <a:ext cx="10515600" cy="1233170"/>
          </a:xfrm>
        </p:spPr>
        <p:txBody>
          <a:bodyPr/>
          <a:lstStyle>
            <a:lvl1pPr marL="0" indent="0">
              <a:buNone/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F03831-3B3C-2A46-82F7-D194AFD869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5F7F5-0506-D246-935A-E9B2959FCE47}" type="datetimeFigureOut">
              <a:rPr lang="en-US" smtClean="0"/>
              <a:t>11/4/2023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233FA0-F5A9-4642-91CC-5AE6B1A877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C99C5A-F0F0-5348-BD3A-4513E964F4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13AC5-7A9C-0D47-8CA0-297AC32D38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0911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656B8-912E-1B4B-9835-E58DA643DE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46480"/>
            <a:ext cx="10515600" cy="644208"/>
          </a:xfrm>
        </p:spPr>
        <p:txBody>
          <a:bodyPr>
            <a:normAutofit/>
          </a:bodyPr>
          <a:lstStyle>
            <a:lvl1pPr algn="ctr">
              <a:defRPr sz="3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06BF30-2F16-3B4A-B460-04C8EA62B8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296159"/>
            <a:ext cx="5181600" cy="3880803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94991E-6A57-7148-B40B-73EDBE4961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296159"/>
            <a:ext cx="5181600" cy="3880804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050E9A-FE63-1240-BD74-F447F9A1C0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5F7F5-0506-D246-935A-E9B2959FCE47}" type="datetimeFigureOut">
              <a:rPr lang="en-US" smtClean="0"/>
              <a:t>11/4/2023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DE746F-BC13-A549-8509-EECCA7E5C1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F25BD6-01DD-264F-9635-A8590866C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13AC5-7A9C-0D47-8CA0-297AC32D38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157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37CF1C-5D62-BB4C-A897-F60AB7ABA9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1036320"/>
            <a:ext cx="10515600" cy="654368"/>
          </a:xfrm>
        </p:spPr>
        <p:txBody>
          <a:bodyPr>
            <a:normAutofit/>
          </a:bodyPr>
          <a:lstStyle>
            <a:lvl1pPr algn="ctr">
              <a:defRPr sz="3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C6EE9F-5098-F147-A38B-530F986E1C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468879"/>
            <a:ext cx="5157787" cy="537845"/>
          </a:xfrm>
        </p:spPr>
        <p:txBody>
          <a:bodyPr anchor="b"/>
          <a:lstStyle>
            <a:lvl1pPr marL="0" indent="0">
              <a:buNone/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11C573-4F89-4C4B-902A-C53DB72B6E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39439"/>
            <a:ext cx="5157787" cy="3050223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41D5F43-AF5C-4A42-9AFE-592741EBE76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2468880"/>
            <a:ext cx="5183188" cy="503871"/>
          </a:xfrm>
        </p:spPr>
        <p:txBody>
          <a:bodyPr anchor="b"/>
          <a:lstStyle>
            <a:lvl1pPr marL="0" indent="0">
              <a:buNone/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1AD0DEA-828F-764C-8D88-3D980E96697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3139439"/>
            <a:ext cx="5183188" cy="3050224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F61F2F7-BFF3-D141-B0E8-8F23B0C85C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5F7F5-0506-D246-935A-E9B2959FCE47}" type="datetimeFigureOut">
              <a:rPr lang="en-US" smtClean="0"/>
              <a:t>11/4/2023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D0D913A-335A-0E49-AEBA-B4841E2EA9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E0FB7FE-81A7-F344-88F5-B1B4AC4C9C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13AC5-7A9C-0D47-8CA0-297AC32D38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6970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7FF5F7-0D1C-434A-8692-46428BF54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16000"/>
            <a:ext cx="10515600" cy="674688"/>
          </a:xfrm>
        </p:spPr>
        <p:txBody>
          <a:bodyPr>
            <a:normAutofit/>
          </a:bodyPr>
          <a:lstStyle>
            <a:lvl1pPr algn="ctr">
              <a:defRPr sz="3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6D651AB-CBD7-B247-9324-B35C6F95E6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5F7F5-0506-D246-935A-E9B2959FCE47}" type="datetimeFigureOut">
              <a:rPr lang="en-US" smtClean="0"/>
              <a:t>11/4/2023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53D396-7537-344F-B124-CD50FE849D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A8BDC0-7DDB-2A4A-BE37-3F0FE04952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13AC5-7A9C-0D47-8CA0-297AC32D38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7690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8508557-667C-1044-B07B-3C15431A34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5F7F5-0506-D246-935A-E9B2959FCE47}" type="datetimeFigureOut">
              <a:rPr lang="en-US" smtClean="0"/>
              <a:t>11/4/2023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3624A25-ABE1-4B41-8ADF-99131D82CE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97D8F5-62AC-F847-B24F-BD077E204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13AC5-7A9C-0D47-8CA0-297AC32D38EE}" type="slidenum">
              <a:rPr lang="en-US" smtClean="0"/>
              <a:t>‹#›</a:t>
            </a:fld>
            <a:endParaRPr 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903E76A-A18A-4EE2-93D4-A76C6B459D22}"/>
              </a:ext>
            </a:extLst>
          </p:cNvPr>
          <p:cNvSpPr txBox="1"/>
          <p:nvPr userDrawn="1"/>
        </p:nvSpPr>
        <p:spPr>
          <a:xfrm>
            <a:off x="0" y="6015898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sz="1200" dirty="0" err="1">
                <a:latin typeface="Arial" panose="020B0604020202020204" pitchFamily="34" charset="0"/>
                <a:cs typeface="Arial" panose="020B0604020202020204" pitchFamily="34" charset="0"/>
              </a:rPr>
              <a:t>Kampus</a:t>
            </a:r>
            <a:r>
              <a:rPr lang="en-ID" sz="1200" dirty="0">
                <a:latin typeface="Arial" panose="020B0604020202020204" pitchFamily="34" charset="0"/>
                <a:cs typeface="Arial" panose="020B0604020202020204" pitchFamily="34" charset="0"/>
              </a:rPr>
              <a:t> USM</a:t>
            </a:r>
            <a:br>
              <a:rPr lang="en-ID" sz="12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ID" sz="1200" dirty="0">
                <a:latin typeface="Arial" panose="020B0604020202020204" pitchFamily="34" charset="0"/>
                <a:cs typeface="Arial" panose="020B0604020202020204" pitchFamily="34" charset="0"/>
              </a:rPr>
              <a:t>Jalan HOS </a:t>
            </a:r>
            <a:r>
              <a:rPr lang="en-ID" sz="1200" dirty="0" err="1">
                <a:latin typeface="Arial" panose="020B0604020202020204" pitchFamily="34" charset="0"/>
                <a:cs typeface="Arial" panose="020B0604020202020204" pitchFamily="34" charset="0"/>
              </a:rPr>
              <a:t>Cokroaminoto</a:t>
            </a:r>
            <a:r>
              <a:rPr lang="en-ID" sz="1200" dirty="0">
                <a:latin typeface="Arial" panose="020B0604020202020204" pitchFamily="34" charset="0"/>
                <a:cs typeface="Arial" panose="020B0604020202020204" pitchFamily="34" charset="0"/>
              </a:rPr>
              <a:t> No. 17, Kota Yogyakarta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8" name="Picture 4" descr="Download wallpaper 3840x2160 mountains, forest, fog, landscape 4k uhd 16:9  hd background">
            <a:extLst>
              <a:ext uri="{FF2B5EF4-FFF2-40B4-BE49-F238E27FC236}">
                <a16:creationId xmlns:a16="http://schemas.microsoft.com/office/drawing/2014/main" id="{0504B17B-B813-46BC-834C-8E986143799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id="{1C543B3F-6190-4CAA-ADEB-3423C8982D2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DCBCCB16-16C5-40CE-916A-94D51362015C}"/>
              </a:ext>
            </a:extLst>
          </p:cNvPr>
          <p:cNvGrpSpPr/>
          <p:nvPr userDrawn="1"/>
        </p:nvGrpSpPr>
        <p:grpSpPr>
          <a:xfrm>
            <a:off x="4202745" y="4430662"/>
            <a:ext cx="3786507" cy="266816"/>
            <a:chOff x="3911082" y="124587"/>
            <a:chExt cx="3786507" cy="266816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80F55F53-77CA-4ED9-893A-D2FEA02E3343}"/>
                </a:ext>
              </a:extLst>
            </p:cNvPr>
            <p:cNvSpPr txBox="1"/>
            <p:nvPr/>
          </p:nvSpPr>
          <p:spPr>
            <a:xfrm>
              <a:off x="4125358" y="129793"/>
              <a:ext cx="108673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100" b="0" cap="none" spc="0" dirty="0" err="1">
                  <a:ln w="0"/>
                  <a:solidFill>
                    <a:srgbClr val="1B2C5F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sibermu.ac.id</a:t>
              </a:r>
              <a:endParaRPr lang="en-US" sz="1100" b="0" cap="none" spc="0" dirty="0">
                <a:ln w="0"/>
                <a:solidFill>
                  <a:srgbClr val="1B2C5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45C86E00-1DC5-49BE-9BD0-84004878C1D4}"/>
                </a:ext>
              </a:extLst>
            </p:cNvPr>
            <p:cNvSpPr txBox="1"/>
            <p:nvPr/>
          </p:nvSpPr>
          <p:spPr>
            <a:xfrm>
              <a:off x="6610856" y="124587"/>
              <a:ext cx="108673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100" b="0" cap="none" spc="0" dirty="0">
                  <a:ln w="0"/>
                  <a:solidFill>
                    <a:srgbClr val="1B2C5F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@</a:t>
              </a:r>
              <a:r>
                <a:rPr lang="en-US" sz="1100" b="0" cap="none" spc="0" dirty="0" err="1">
                  <a:ln w="0"/>
                  <a:solidFill>
                    <a:srgbClr val="1B2C5F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SiberMu</a:t>
              </a:r>
              <a:endParaRPr lang="en-US" sz="1100" b="0" cap="none" spc="0" dirty="0">
                <a:ln w="0"/>
                <a:solidFill>
                  <a:srgbClr val="1B2C5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3DB5AEF0-8453-45D1-A1BB-0734147E3D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rgbClr val="146C46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GlowEdges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536023" y="174257"/>
              <a:ext cx="1047715" cy="179740"/>
            </a:xfrm>
            <a:prstGeom prst="rect">
              <a:avLst/>
            </a:pr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4CEDAC63-2BA7-418F-8531-51A98C7DF3F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prstClr val="black"/>
                <a:schemeClr val="tx2">
                  <a:tint val="45000"/>
                  <a:satMod val="400000"/>
                </a:schemeClr>
              </a:duotone>
              <a:alphaModFix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artisticGlowEdges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911082" y="174257"/>
              <a:ext cx="196398" cy="196014"/>
            </a:xfrm>
            <a:prstGeom prst="rect">
              <a:avLst/>
            </a:prstGeom>
          </p:spPr>
        </p:pic>
      </p:grpSp>
      <p:pic>
        <p:nvPicPr>
          <p:cNvPr id="46" name="Picture 45">
            <a:extLst>
              <a:ext uri="{FF2B5EF4-FFF2-40B4-BE49-F238E27FC236}">
                <a16:creationId xmlns:a16="http://schemas.microsoft.com/office/drawing/2014/main" id="{CCCC5C9D-EBB7-4315-9691-087D51C93EA8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5061366" y="1676530"/>
            <a:ext cx="2069265" cy="2402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5897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5DE68-B93F-3745-BD31-1B67127F52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BC8B75-95BF-1140-A662-A5B82CE5F4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2306320"/>
            <a:ext cx="6172200" cy="3554730"/>
          </a:xfrm>
        </p:spPr>
        <p:txBody>
          <a:bodyPr/>
          <a:lstStyle>
            <a:lvl1pPr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03E9EB-4078-7348-911F-AC01D57E9F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06320"/>
            <a:ext cx="3932237" cy="3562668"/>
          </a:xfrm>
        </p:spPr>
        <p:txBody>
          <a:bodyPr/>
          <a:lstStyle>
            <a:lvl1pPr marL="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F32AEF-6224-C346-AC11-EC22129E93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5F7F5-0506-D246-935A-E9B2959FCE47}" type="datetimeFigureOut">
              <a:rPr lang="en-US" smtClean="0"/>
              <a:t>11/4/2023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3714D6-F25F-FA48-B908-D0F8C7D16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384C80-5B37-814F-8BBE-39BFE6270E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13AC5-7A9C-0D47-8CA0-297AC32D38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7669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18" Type="http://schemas.openxmlformats.org/officeDocument/2006/relationships/image" Target="../media/image5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6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702EE9E-AE4D-4447-BED7-D415E3868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DB6327-BECD-0A4E-B3E1-AAAD400C3F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9E7098-DC45-7848-9590-E09F7FFB2E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25F7F5-0506-D246-935A-E9B2959FCE47}" type="datetimeFigureOut">
              <a:rPr lang="en-US" smtClean="0"/>
              <a:t>11/4/2023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75EFCF-42C2-4646-BE06-9FB0D9BC27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071519-0092-B04E-A518-50F1BC1333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D13AC5-7A9C-0D47-8CA0-297AC32D38EE}" type="slidenum">
              <a:rPr lang="en-US" smtClean="0"/>
              <a:t>‹#›</a:t>
            </a:fld>
            <a:endParaRPr lang="en-US"/>
          </a:p>
        </p:txBody>
      </p:sp>
      <p:pic>
        <p:nvPicPr>
          <p:cNvPr id="23" name="Picture 4" descr="Download wallpaper 3840x2160 mountains, forest, fog, landscape 4k uhd 16:9  hd background">
            <a:extLst>
              <a:ext uri="{FF2B5EF4-FFF2-40B4-BE49-F238E27FC236}">
                <a16:creationId xmlns:a16="http://schemas.microsoft.com/office/drawing/2014/main" id="{F6EF5EEA-6EA9-40F7-9820-3B34DDBEBA4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1FCA2E9F-D307-4907-94B5-3B57A3CE1BD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10000"/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4FE5C54-1A43-4879-87E8-BA36532EA529}"/>
              </a:ext>
            </a:extLst>
          </p:cNvPr>
          <p:cNvSpPr/>
          <p:nvPr userDrawn="1"/>
        </p:nvSpPr>
        <p:spPr>
          <a:xfrm>
            <a:off x="0" y="2209463"/>
            <a:ext cx="12191998" cy="46485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152496E-831D-48FF-84D2-D175AC5E0073}"/>
              </a:ext>
            </a:extLst>
          </p:cNvPr>
          <p:cNvGrpSpPr/>
          <p:nvPr userDrawn="1"/>
        </p:nvGrpSpPr>
        <p:grpSpPr>
          <a:xfrm>
            <a:off x="5463409" y="1821739"/>
            <a:ext cx="1265177" cy="256674"/>
            <a:chOff x="5133474" y="3914273"/>
            <a:chExt cx="1265177" cy="256674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8ABF41C4-CC85-4144-8F5D-FE8FFABA3F4A}"/>
                </a:ext>
              </a:extLst>
            </p:cNvPr>
            <p:cNvSpPr/>
            <p:nvPr/>
          </p:nvSpPr>
          <p:spPr>
            <a:xfrm>
              <a:off x="5133474" y="3914274"/>
              <a:ext cx="256673" cy="256673"/>
            </a:xfrm>
            <a:prstGeom prst="ellipse">
              <a:avLst/>
            </a:prstGeom>
            <a:solidFill>
              <a:srgbClr val="1929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22C27803-52DE-470C-9A5D-E3CBFC6EAED1}"/>
                </a:ext>
              </a:extLst>
            </p:cNvPr>
            <p:cNvSpPr/>
            <p:nvPr/>
          </p:nvSpPr>
          <p:spPr>
            <a:xfrm>
              <a:off x="5469642" y="3914273"/>
              <a:ext cx="256673" cy="256673"/>
            </a:xfrm>
            <a:prstGeom prst="ellipse">
              <a:avLst/>
            </a:prstGeom>
            <a:solidFill>
              <a:srgbClr val="146C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4F745625-3A86-4267-93AC-E522618A2A8F}"/>
                </a:ext>
              </a:extLst>
            </p:cNvPr>
            <p:cNvSpPr/>
            <p:nvPr/>
          </p:nvSpPr>
          <p:spPr>
            <a:xfrm>
              <a:off x="5805810" y="3914273"/>
              <a:ext cx="256673" cy="256673"/>
            </a:xfrm>
            <a:prstGeom prst="ellipse">
              <a:avLst/>
            </a:prstGeom>
            <a:solidFill>
              <a:srgbClr val="9FD2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30159D85-422E-4600-A7D6-DE5C8873B5BB}"/>
                </a:ext>
              </a:extLst>
            </p:cNvPr>
            <p:cNvSpPr/>
            <p:nvPr/>
          </p:nvSpPr>
          <p:spPr>
            <a:xfrm>
              <a:off x="6141978" y="3914273"/>
              <a:ext cx="256673" cy="256673"/>
            </a:xfrm>
            <a:prstGeom prst="ellipse">
              <a:avLst/>
            </a:prstGeom>
            <a:solidFill>
              <a:srgbClr val="FFFE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C7DFDF9-6CF6-4F8F-A127-18D5EC74DB33}"/>
              </a:ext>
            </a:extLst>
          </p:cNvPr>
          <p:cNvGrpSpPr/>
          <p:nvPr userDrawn="1"/>
        </p:nvGrpSpPr>
        <p:grpSpPr>
          <a:xfrm>
            <a:off x="4568947" y="6420510"/>
            <a:ext cx="3390267" cy="266816"/>
            <a:chOff x="3911082" y="124587"/>
            <a:chExt cx="3390267" cy="266816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C924B39-1953-4619-A4EF-DDB0C19FB941}"/>
                </a:ext>
              </a:extLst>
            </p:cNvPr>
            <p:cNvSpPr txBox="1"/>
            <p:nvPr/>
          </p:nvSpPr>
          <p:spPr>
            <a:xfrm>
              <a:off x="4125358" y="129793"/>
              <a:ext cx="108673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100" dirty="0" err="1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sibermu.ac.id</a:t>
              </a:r>
              <a:endParaRPr lang="en-US" sz="11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602F95B-CDCF-4E8F-89C8-044772E26382}"/>
                </a:ext>
              </a:extLst>
            </p:cNvPr>
            <p:cNvSpPr txBox="1"/>
            <p:nvPr/>
          </p:nvSpPr>
          <p:spPr>
            <a:xfrm>
              <a:off x="6214616" y="124587"/>
              <a:ext cx="108673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1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@</a:t>
              </a:r>
              <a:r>
                <a:rPr lang="en-US" sz="1100" dirty="0" err="1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SiberMu</a:t>
              </a:r>
              <a:endParaRPr lang="en-US" sz="11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1D8A2F0E-B689-4DFD-9271-5A989263589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duotone>
                <a:prstClr val="black"/>
                <a:schemeClr val="tx1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5139783" y="174257"/>
              <a:ext cx="1047715" cy="179740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87DA7076-E027-4855-A7FC-341D24DB8272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duotone>
                <a:prstClr val="black"/>
                <a:schemeClr val="tx2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3911082" y="174257"/>
              <a:ext cx="196398" cy="196014"/>
            </a:xfrm>
            <a:prstGeom prst="rect">
              <a:avLst/>
            </a:prstGeom>
          </p:spPr>
        </p:pic>
      </p:grpSp>
      <p:pic>
        <p:nvPicPr>
          <p:cNvPr id="39" name="Picture 38">
            <a:extLst>
              <a:ext uri="{FF2B5EF4-FFF2-40B4-BE49-F238E27FC236}">
                <a16:creationId xmlns:a16="http://schemas.microsoft.com/office/drawing/2014/main" id="{402F8EE5-793A-4D2D-BC11-F9A74FD1B7EA}"/>
              </a:ext>
            </a:extLst>
          </p:cNvPr>
          <p:cNvPicPr>
            <a:picLocks noChangeAspect="1"/>
          </p:cNvPicPr>
          <p:nvPr userDrawn="1"/>
        </p:nvPicPr>
        <p:blipFill>
          <a:blip r:embed="rId17"/>
          <a:stretch>
            <a:fillRect/>
          </a:stretch>
        </p:blipFill>
        <p:spPr>
          <a:xfrm>
            <a:off x="5850076" y="382084"/>
            <a:ext cx="491844" cy="574228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C9526B84-9025-452C-B929-24FC95CBDDF7}"/>
              </a:ext>
            </a:extLst>
          </p:cNvPr>
          <p:cNvPicPr>
            <a:picLocks noChangeAspect="1"/>
          </p:cNvPicPr>
          <p:nvPr userDrawn="1"/>
        </p:nvPicPr>
        <p:blipFill>
          <a:blip r:embed="rId18"/>
          <a:stretch>
            <a:fillRect/>
          </a:stretch>
        </p:blipFill>
        <p:spPr>
          <a:xfrm>
            <a:off x="742848" y="284847"/>
            <a:ext cx="491844" cy="571154"/>
          </a:xfrm>
          <a:prstGeom prst="rect">
            <a:avLst/>
          </a:prstGeom>
        </p:spPr>
      </p:pic>
      <p:pic>
        <p:nvPicPr>
          <p:cNvPr id="42" name="Picture 2" descr="https://pps.whatsapp.net/v/t61.24694-24/184850623_460018962757065_7262030180130179479_n.jpg?ccb=11-4&amp;oh=01_AdTGcfQDe0whP885aiRjYpJoOjpwzUg1HrW2rRKh2bvosw&amp;oe=635E3CCE">
            <a:extLst>
              <a:ext uri="{FF2B5EF4-FFF2-40B4-BE49-F238E27FC236}">
                <a16:creationId xmlns:a16="http://schemas.microsoft.com/office/drawing/2014/main" id="{3482446C-88AF-4AB0-B9FC-F372001BF38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9003" y="290107"/>
            <a:ext cx="571154" cy="57115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4630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code.visualstudio.com/shortcuts/keyboard-shortcuts-windows.pdf" TargetMode="Externa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5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6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3" Type="http://schemas.openxmlformats.org/officeDocument/2006/relationships/image" Target="../media/image5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6.jpeg"/><Relationship Id="rId9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6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.jpe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ownload wallpaper 3840x2160 mountains, forest, fog, landscape 4k uhd 16:9  hd background">
            <a:extLst>
              <a:ext uri="{FF2B5EF4-FFF2-40B4-BE49-F238E27FC236}">
                <a16:creationId xmlns:a16="http://schemas.microsoft.com/office/drawing/2014/main" id="{904A9556-C1B5-EB4D-8EB0-BCCA043C25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CCFDB68-66E9-3D42-ADAA-4A190DE7317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10000"/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714EE5B-E80C-2144-9F6B-ED5F3C714F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7979" y="1276244"/>
            <a:ext cx="996042" cy="116287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BA69E98-1421-004C-8AE3-35B3310AB69F}"/>
              </a:ext>
            </a:extLst>
          </p:cNvPr>
          <p:cNvSpPr txBox="1"/>
          <p:nvPr/>
        </p:nvSpPr>
        <p:spPr>
          <a:xfrm>
            <a:off x="0" y="2630509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PEMROGRAMAN WEB FRAMEWORK #2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69A671E-73DC-CA40-8BA5-B66A6D9BE39F}"/>
              </a:ext>
            </a:extLst>
          </p:cNvPr>
          <p:cNvSpPr txBox="1"/>
          <p:nvPr/>
        </p:nvSpPr>
        <p:spPr>
          <a:xfrm>
            <a:off x="0" y="3253694"/>
            <a:ext cx="1219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PANGGAH WIDIANDANA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1DB4D11-B32D-5645-8065-53025736A148}"/>
              </a:ext>
            </a:extLst>
          </p:cNvPr>
          <p:cNvGrpSpPr/>
          <p:nvPr/>
        </p:nvGrpSpPr>
        <p:grpSpPr>
          <a:xfrm>
            <a:off x="5463411" y="3882106"/>
            <a:ext cx="1265177" cy="256674"/>
            <a:chOff x="5133474" y="3914273"/>
            <a:chExt cx="1265177" cy="256674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E37C8BA2-CE52-1F46-A215-B4156DC3438A}"/>
                </a:ext>
              </a:extLst>
            </p:cNvPr>
            <p:cNvSpPr/>
            <p:nvPr/>
          </p:nvSpPr>
          <p:spPr>
            <a:xfrm>
              <a:off x="5133474" y="3914274"/>
              <a:ext cx="256673" cy="256673"/>
            </a:xfrm>
            <a:prstGeom prst="ellipse">
              <a:avLst/>
            </a:prstGeom>
            <a:solidFill>
              <a:srgbClr val="1929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B2FD1574-8065-9B4F-802B-FC698004759D}"/>
                </a:ext>
              </a:extLst>
            </p:cNvPr>
            <p:cNvSpPr/>
            <p:nvPr/>
          </p:nvSpPr>
          <p:spPr>
            <a:xfrm>
              <a:off x="5469642" y="3914273"/>
              <a:ext cx="256673" cy="256673"/>
            </a:xfrm>
            <a:prstGeom prst="ellipse">
              <a:avLst/>
            </a:prstGeom>
            <a:solidFill>
              <a:srgbClr val="146C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E3F87AC-DF6E-2B42-98B7-5B245BDF91C6}"/>
                </a:ext>
              </a:extLst>
            </p:cNvPr>
            <p:cNvSpPr/>
            <p:nvPr/>
          </p:nvSpPr>
          <p:spPr>
            <a:xfrm>
              <a:off x="5805810" y="3914273"/>
              <a:ext cx="256673" cy="256673"/>
            </a:xfrm>
            <a:prstGeom prst="ellipse">
              <a:avLst/>
            </a:prstGeom>
            <a:solidFill>
              <a:srgbClr val="9FD2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248D7AEB-8D56-8541-AD28-580653F87E9B}"/>
                </a:ext>
              </a:extLst>
            </p:cNvPr>
            <p:cNvSpPr/>
            <p:nvPr/>
          </p:nvSpPr>
          <p:spPr>
            <a:xfrm>
              <a:off x="6141978" y="3914273"/>
              <a:ext cx="256673" cy="256673"/>
            </a:xfrm>
            <a:prstGeom prst="ellipse">
              <a:avLst/>
            </a:prstGeom>
            <a:solidFill>
              <a:srgbClr val="FFFE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F94A078-920C-364F-85D3-CB9CECA365C3}"/>
              </a:ext>
            </a:extLst>
          </p:cNvPr>
          <p:cNvGrpSpPr/>
          <p:nvPr/>
        </p:nvGrpSpPr>
        <p:grpSpPr>
          <a:xfrm>
            <a:off x="4242493" y="6075526"/>
            <a:ext cx="3786507" cy="266816"/>
            <a:chOff x="3911082" y="124587"/>
            <a:chExt cx="3786507" cy="266816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D237E8E-5667-E148-88C4-E728E167650E}"/>
                </a:ext>
              </a:extLst>
            </p:cNvPr>
            <p:cNvSpPr txBox="1"/>
            <p:nvPr/>
          </p:nvSpPr>
          <p:spPr>
            <a:xfrm>
              <a:off x="4125358" y="129793"/>
              <a:ext cx="108673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100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sibermu.ac.id</a:t>
              </a:r>
              <a:endParaRPr lang="en-US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EA7A1B0-355B-B845-97C2-B31A78D82959}"/>
                </a:ext>
              </a:extLst>
            </p:cNvPr>
            <p:cNvSpPr txBox="1"/>
            <p:nvPr/>
          </p:nvSpPr>
          <p:spPr>
            <a:xfrm>
              <a:off x="6610856" y="124587"/>
              <a:ext cx="108673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1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@</a:t>
              </a:r>
              <a:r>
                <a:rPr lang="en-US" sz="1100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SiberMu</a:t>
              </a:r>
              <a:endParaRPr lang="en-US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72BA5E10-3D33-894F-8DFC-645B1231B35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36023" y="174257"/>
              <a:ext cx="1047715" cy="179740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D987A805-694E-DF42-98D1-01E24BA2DD6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911082" y="174257"/>
              <a:ext cx="196398" cy="1960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493970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ECAC3-6A05-49D0-9659-E399E40B45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Instalasi</a:t>
            </a:r>
            <a:r>
              <a:rPr lang="en-US" dirty="0"/>
              <a:t> </a:t>
            </a:r>
            <a:r>
              <a:rPr lang="en-US" dirty="0" err="1"/>
              <a:t>Extensi</a:t>
            </a:r>
            <a:r>
              <a:rPr lang="en-US" dirty="0"/>
              <a:t> </a:t>
            </a:r>
            <a:r>
              <a:rPr lang="en-US" dirty="0" err="1">
                <a:solidFill>
                  <a:srgbClr val="FFFE96"/>
                </a:solidFill>
              </a:rPr>
              <a:t>VSCode</a:t>
            </a:r>
            <a:endParaRPr lang="en-ID" dirty="0">
              <a:solidFill>
                <a:srgbClr val="FFFE96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9813F4-864E-4C1C-9E8D-5DE0628419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ID" sz="1800" b="1" dirty="0" err="1"/>
              <a:t>pattier</a:t>
            </a:r>
            <a:r>
              <a:rPr lang="en-ID" sz="1800" dirty="0"/>
              <a:t> : </a:t>
            </a:r>
            <a:r>
              <a:rPr lang="en-ID" sz="1800" dirty="0" err="1"/>
              <a:t>memungkinkan</a:t>
            </a:r>
            <a:r>
              <a:rPr lang="en-ID" sz="1800" dirty="0"/>
              <a:t> </a:t>
            </a:r>
            <a:r>
              <a:rPr lang="en-ID" sz="1800" dirty="0" err="1"/>
              <a:t>pengguna</a:t>
            </a:r>
            <a:r>
              <a:rPr lang="en-ID" sz="1800" dirty="0"/>
              <a:t> </a:t>
            </a:r>
            <a:r>
              <a:rPr lang="en-ID" sz="1800" dirty="0" err="1"/>
              <a:t>untuk</a:t>
            </a:r>
            <a:r>
              <a:rPr lang="en-ID" sz="1800" dirty="0"/>
              <a:t> </a:t>
            </a:r>
            <a:r>
              <a:rPr lang="en-ID" sz="1800" dirty="0" err="1"/>
              <a:t>dengan</a:t>
            </a:r>
            <a:r>
              <a:rPr lang="en-ID" sz="1800" dirty="0"/>
              <a:t> </a:t>
            </a:r>
            <a:r>
              <a:rPr lang="en-ID" sz="1800" dirty="0" err="1"/>
              <a:t>mudah</a:t>
            </a:r>
            <a:r>
              <a:rPr lang="en-ID" sz="1800" dirty="0"/>
              <a:t> </a:t>
            </a:r>
            <a:r>
              <a:rPr lang="en-ID" sz="1800" dirty="0" err="1"/>
              <a:t>memformat</a:t>
            </a:r>
            <a:r>
              <a:rPr lang="en-ID" sz="1800" dirty="0"/>
              <a:t> </a:t>
            </a:r>
            <a:r>
              <a:rPr lang="en-ID" sz="1800" dirty="0" err="1"/>
              <a:t>kode</a:t>
            </a:r>
            <a:r>
              <a:rPr lang="en-ID" sz="1800" dirty="0"/>
              <a:t> </a:t>
            </a:r>
            <a:r>
              <a:rPr lang="en-ID" sz="1800" dirty="0" err="1"/>
              <a:t>menggunakan</a:t>
            </a:r>
            <a:r>
              <a:rPr lang="en-ID" sz="1800" dirty="0"/>
              <a:t> </a:t>
            </a:r>
            <a:r>
              <a:rPr lang="en-ID" sz="1800" dirty="0" err="1"/>
              <a:t>pintasan</a:t>
            </a:r>
            <a:r>
              <a:rPr lang="en-ID" sz="1800" dirty="0"/>
              <a:t> keyboard </a:t>
            </a:r>
            <a:r>
              <a:rPr lang="en-ID" sz="1800" dirty="0" err="1"/>
              <a:t>atau</a:t>
            </a:r>
            <a:r>
              <a:rPr lang="en-ID" sz="1800" dirty="0"/>
              <a:t> </a:t>
            </a:r>
            <a:r>
              <a:rPr lang="en-ID" sz="1800" dirty="0" err="1"/>
              <a:t>langsung</a:t>
            </a:r>
            <a:r>
              <a:rPr lang="en-ID" sz="1800" dirty="0"/>
              <a:t> </a:t>
            </a:r>
            <a:r>
              <a:rPr lang="en-ID" sz="1800" dirty="0" err="1"/>
              <a:t>setelah</a:t>
            </a:r>
            <a:r>
              <a:rPr lang="en-ID" sz="1800" dirty="0"/>
              <a:t> </a:t>
            </a:r>
            <a:r>
              <a:rPr lang="en-ID" sz="1800" dirty="0" err="1"/>
              <a:t>menyimpan</a:t>
            </a:r>
            <a:r>
              <a:rPr lang="en-ID" sz="1800" dirty="0"/>
              <a:t> file</a:t>
            </a:r>
          </a:p>
          <a:p>
            <a:pPr marL="514350" indent="-514350">
              <a:buFont typeface="+mj-lt"/>
              <a:buAutoNum type="arabicPeriod"/>
            </a:pPr>
            <a:r>
              <a:rPr lang="en-ID" sz="1800" b="1" dirty="0"/>
              <a:t>auto rename tag </a:t>
            </a:r>
            <a:r>
              <a:rPr lang="en-ID" sz="1800" dirty="0"/>
              <a:t>: </a:t>
            </a:r>
            <a:r>
              <a:rPr lang="en-ID" sz="1800" dirty="0" err="1"/>
              <a:t>mengganti</a:t>
            </a:r>
            <a:r>
              <a:rPr lang="en-ID" sz="1800" dirty="0"/>
              <a:t> </a:t>
            </a:r>
            <a:r>
              <a:rPr lang="en-ID" sz="1800" dirty="0" err="1"/>
              <a:t>nama</a:t>
            </a:r>
            <a:r>
              <a:rPr lang="en-ID" sz="1800" dirty="0"/>
              <a:t> </a:t>
            </a:r>
            <a:r>
              <a:rPr lang="en-ID" sz="1800" dirty="0" err="1"/>
              <a:t>pembuka</a:t>
            </a:r>
            <a:r>
              <a:rPr lang="en-ID" sz="1800" dirty="0"/>
              <a:t> </a:t>
            </a:r>
            <a:r>
              <a:rPr lang="en-ID" sz="1800" dirty="0" err="1"/>
              <a:t>atau</a:t>
            </a:r>
            <a:r>
              <a:rPr lang="en-ID" sz="1800" dirty="0"/>
              <a:t> </a:t>
            </a:r>
            <a:r>
              <a:rPr lang="en-ID" sz="1800" dirty="0" err="1"/>
              <a:t>penutup</a:t>
            </a:r>
            <a:r>
              <a:rPr lang="en-ID" sz="1800" dirty="0"/>
              <a:t> tag html </a:t>
            </a:r>
            <a:r>
              <a:rPr lang="en-ID" sz="1800" dirty="0" err="1"/>
              <a:t>jika</a:t>
            </a:r>
            <a:r>
              <a:rPr lang="en-ID" sz="1800" dirty="0"/>
              <a:t> </a:t>
            </a:r>
            <a:r>
              <a:rPr lang="en-ID" sz="1800" dirty="0" err="1"/>
              <a:t>terjadi</a:t>
            </a:r>
            <a:r>
              <a:rPr lang="en-ID" sz="1800" dirty="0"/>
              <a:t> </a:t>
            </a:r>
            <a:r>
              <a:rPr lang="en-ID" sz="1800" dirty="0" err="1"/>
              <a:t>perubahan</a:t>
            </a:r>
            <a:r>
              <a:rPr lang="en-ID" sz="1800" dirty="0"/>
              <a:t> di salah </a:t>
            </a:r>
            <a:r>
              <a:rPr lang="en-ID" sz="1800" dirty="0" err="1"/>
              <a:t>satunya</a:t>
            </a:r>
            <a:r>
              <a:rPr lang="en-ID" sz="1800" dirty="0"/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en-ID" sz="1800" b="1" dirty="0"/>
              <a:t>php </a:t>
            </a:r>
            <a:r>
              <a:rPr lang="en-ID" sz="1800" b="1" dirty="0" err="1"/>
              <a:t>intelephense</a:t>
            </a:r>
            <a:r>
              <a:rPr lang="en-ID" sz="1800" b="1" dirty="0"/>
              <a:t> </a:t>
            </a:r>
            <a:r>
              <a:rPr lang="en-ID" sz="1800" dirty="0"/>
              <a:t>: </a:t>
            </a:r>
            <a:r>
              <a:rPr lang="en-ID" sz="1800" dirty="0" err="1"/>
              <a:t>memberikan</a:t>
            </a:r>
            <a:r>
              <a:rPr lang="en-ID" sz="1800" dirty="0"/>
              <a:t> </a:t>
            </a:r>
            <a:r>
              <a:rPr lang="en-ID" sz="1800" dirty="0" err="1"/>
              <a:t>fitur</a:t>
            </a:r>
            <a:r>
              <a:rPr lang="en-ID" sz="1800" dirty="0"/>
              <a:t> code completion </a:t>
            </a:r>
            <a:r>
              <a:rPr lang="en-ID" sz="1800" dirty="0" err="1"/>
              <a:t>dengan</a:t>
            </a:r>
            <a:r>
              <a:rPr lang="en-ID" sz="1800" dirty="0"/>
              <a:t> saran yang detail dan </a:t>
            </a:r>
            <a:r>
              <a:rPr lang="en-ID" sz="1800" dirty="0" err="1"/>
              <a:t>dukungan</a:t>
            </a:r>
            <a:r>
              <a:rPr lang="en-ID" sz="1800" dirty="0"/>
              <a:t> go to </a:t>
            </a:r>
            <a:r>
              <a:rPr lang="en-ID" sz="1800" dirty="0" err="1"/>
              <a:t>langsung</a:t>
            </a:r>
            <a:r>
              <a:rPr lang="en-ID" sz="1800" dirty="0"/>
              <a:t> </a:t>
            </a:r>
            <a:r>
              <a:rPr lang="en-ID" sz="1800" dirty="0" err="1"/>
              <a:t>ke</a:t>
            </a:r>
            <a:r>
              <a:rPr lang="en-ID" sz="1800" dirty="0"/>
              <a:t> </a:t>
            </a:r>
            <a:r>
              <a:rPr lang="en-ID" sz="1800" dirty="0" err="1"/>
              <a:t>sumber</a:t>
            </a:r>
            <a:r>
              <a:rPr lang="en-ID" sz="1800" dirty="0"/>
              <a:t>. Extension </a:t>
            </a:r>
            <a:r>
              <a:rPr lang="en-ID" sz="1800" dirty="0" err="1"/>
              <a:t>ini</a:t>
            </a:r>
            <a:r>
              <a:rPr lang="en-ID" sz="1800" dirty="0"/>
              <a:t> </a:t>
            </a:r>
            <a:r>
              <a:rPr lang="en-ID" sz="1800" dirty="0" err="1"/>
              <a:t>membuat</a:t>
            </a:r>
            <a:r>
              <a:rPr lang="en-ID" sz="1800" dirty="0"/>
              <a:t> </a:t>
            </a:r>
            <a:r>
              <a:rPr lang="en-ID" sz="1800" dirty="0" err="1"/>
              <a:t>kita</a:t>
            </a:r>
            <a:r>
              <a:rPr lang="en-ID" sz="1800" dirty="0"/>
              <a:t> </a:t>
            </a:r>
            <a:r>
              <a:rPr lang="en-ID" sz="1800" dirty="0" err="1"/>
              <a:t>tidak</a:t>
            </a:r>
            <a:r>
              <a:rPr lang="en-ID" sz="1800" dirty="0"/>
              <a:t> </a:t>
            </a:r>
            <a:r>
              <a:rPr lang="en-ID" sz="1800" dirty="0" err="1"/>
              <a:t>perlu</a:t>
            </a:r>
            <a:r>
              <a:rPr lang="en-ID" sz="1800" dirty="0"/>
              <a:t> </a:t>
            </a:r>
            <a:r>
              <a:rPr lang="en-ID" sz="1800" dirty="0" err="1"/>
              <a:t>mengingat</a:t>
            </a:r>
            <a:r>
              <a:rPr lang="en-ID" sz="1800" dirty="0"/>
              <a:t> </a:t>
            </a:r>
            <a:r>
              <a:rPr lang="en-ID" sz="1800" dirty="0" err="1"/>
              <a:t>seluruh</a:t>
            </a:r>
            <a:r>
              <a:rPr lang="en-ID" sz="1800" dirty="0"/>
              <a:t> </a:t>
            </a:r>
            <a:r>
              <a:rPr lang="en-ID" sz="1800" dirty="0" err="1"/>
              <a:t>sintaks</a:t>
            </a:r>
            <a:r>
              <a:rPr lang="en-ID" sz="1800" dirty="0"/>
              <a:t> </a:t>
            </a:r>
            <a:r>
              <a:rPr lang="en-ID" sz="1800" dirty="0" err="1"/>
              <a:t>perintah</a:t>
            </a:r>
            <a:r>
              <a:rPr lang="en-ID" sz="1800" dirty="0"/>
              <a:t> yang </a:t>
            </a:r>
            <a:r>
              <a:rPr lang="en-ID" sz="1800" dirty="0" err="1"/>
              <a:t>akan</a:t>
            </a:r>
            <a:r>
              <a:rPr lang="en-ID" sz="1800" dirty="0"/>
              <a:t> </a:t>
            </a:r>
            <a:r>
              <a:rPr lang="en-ID" sz="1800" dirty="0" err="1"/>
              <a:t>ditulis</a:t>
            </a:r>
            <a:r>
              <a:rPr lang="en-ID" sz="1800" dirty="0"/>
              <a:t> </a:t>
            </a:r>
            <a:r>
              <a:rPr lang="en-ID" sz="1800" dirty="0" err="1"/>
              <a:t>karena</a:t>
            </a:r>
            <a:r>
              <a:rPr lang="en-ID" sz="1800" dirty="0"/>
              <a:t> </a:t>
            </a:r>
            <a:r>
              <a:rPr lang="en-ID" sz="1800" dirty="0" err="1"/>
              <a:t>fitur</a:t>
            </a:r>
            <a:r>
              <a:rPr lang="en-ID" sz="1800" dirty="0"/>
              <a:t> </a:t>
            </a:r>
            <a:r>
              <a:rPr lang="en-ID" sz="1800" dirty="0" err="1"/>
              <a:t>intellisense</a:t>
            </a:r>
            <a:r>
              <a:rPr lang="en-ID" sz="1800" dirty="0"/>
              <a:t> </a:t>
            </a:r>
            <a:r>
              <a:rPr lang="en-ID" sz="1800" dirty="0" err="1"/>
              <a:t>dapat</a:t>
            </a:r>
            <a:r>
              <a:rPr lang="en-ID" sz="1800" dirty="0"/>
              <a:t> </a:t>
            </a:r>
            <a:r>
              <a:rPr lang="en-ID" sz="1800" dirty="0" err="1"/>
              <a:t>langsung</a:t>
            </a:r>
            <a:r>
              <a:rPr lang="en-ID" sz="1800" dirty="0"/>
              <a:t> </a:t>
            </a:r>
            <a:r>
              <a:rPr lang="en-ID" sz="1800" dirty="0" err="1"/>
              <a:t>bekerja</a:t>
            </a:r>
            <a:r>
              <a:rPr lang="en-ID" sz="1800" dirty="0"/>
              <a:t> </a:t>
            </a:r>
            <a:r>
              <a:rPr lang="en-ID" sz="1800" dirty="0" err="1"/>
              <a:t>tanpa</a:t>
            </a:r>
            <a:r>
              <a:rPr lang="en-ID" sz="1800" dirty="0"/>
              <a:t> </a:t>
            </a:r>
            <a:r>
              <a:rPr lang="en-ID" sz="1800" dirty="0" err="1"/>
              <a:t>konfigurasi</a:t>
            </a:r>
            <a:r>
              <a:rPr lang="en-ID" sz="1800" dirty="0"/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en-ID" sz="1800" b="1" dirty="0"/>
              <a:t>php </a:t>
            </a:r>
            <a:r>
              <a:rPr lang="en-ID" sz="1800" b="1" dirty="0" err="1"/>
              <a:t>intellisense</a:t>
            </a:r>
            <a:r>
              <a:rPr lang="en-ID" sz="1800" b="1" dirty="0"/>
              <a:t> for </a:t>
            </a:r>
            <a:r>
              <a:rPr lang="en-ID" sz="1800" b="1" dirty="0" err="1"/>
              <a:t>codeigniter</a:t>
            </a:r>
            <a:r>
              <a:rPr lang="en-ID" sz="1800" b="1" dirty="0"/>
              <a:t> </a:t>
            </a:r>
            <a:r>
              <a:rPr lang="en-ID" sz="1800" dirty="0"/>
              <a:t>: </a:t>
            </a:r>
            <a:r>
              <a:rPr lang="en-ID" sz="1800" dirty="0" err="1"/>
              <a:t>memberikan</a:t>
            </a:r>
            <a:r>
              <a:rPr lang="en-ID" sz="1800" dirty="0"/>
              <a:t> </a:t>
            </a:r>
            <a:r>
              <a:rPr lang="en-ID" sz="1800" dirty="0" err="1"/>
              <a:t>fitur</a:t>
            </a:r>
            <a:r>
              <a:rPr lang="en-ID" sz="1800" dirty="0"/>
              <a:t> </a:t>
            </a:r>
            <a:r>
              <a:rPr lang="en-ID" sz="1800" dirty="0" err="1"/>
              <a:t>untuk</a:t>
            </a:r>
            <a:r>
              <a:rPr lang="en-ID" sz="1800" dirty="0"/>
              <a:t> </a:t>
            </a:r>
            <a:r>
              <a:rPr lang="en-ID" sz="1800" dirty="0" err="1"/>
              <a:t>codeigniter</a:t>
            </a:r>
            <a:r>
              <a:rPr lang="en-ID" sz="1800" dirty="0"/>
              <a:t> 3</a:t>
            </a:r>
          </a:p>
          <a:p>
            <a:pPr marL="0" indent="0">
              <a:buNone/>
            </a:pPr>
            <a:endParaRPr lang="en-ID" sz="1800" dirty="0"/>
          </a:p>
        </p:txBody>
      </p:sp>
      <p:pic>
        <p:nvPicPr>
          <p:cNvPr id="2050" name="Picture 2" descr="7 Visual Studio Code Extension Yang Berguna Untuk Para Frontend Developer –  BINUS University">
            <a:extLst>
              <a:ext uri="{FF2B5EF4-FFF2-40B4-BE49-F238E27FC236}">
                <a16:creationId xmlns:a16="http://schemas.microsoft.com/office/drawing/2014/main" id="{445ABBAD-C080-450F-BFEA-131902958C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7262" y="4880751"/>
            <a:ext cx="1296211" cy="1296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Auto Rename Tag - Visual Studio Marketplace">
            <a:extLst>
              <a:ext uri="{FF2B5EF4-FFF2-40B4-BE49-F238E27FC236}">
                <a16:creationId xmlns:a16="http://schemas.microsoft.com/office/drawing/2014/main" id="{C2C9424C-68EF-4DC5-8C5E-7C81095746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811" y="4910099"/>
            <a:ext cx="1815019" cy="1237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11 Extensi Visual Studio Code untuk Web Developer | Berita | Gamelab  Indonesia">
            <a:extLst>
              <a:ext uri="{FF2B5EF4-FFF2-40B4-BE49-F238E27FC236}">
                <a16:creationId xmlns:a16="http://schemas.microsoft.com/office/drawing/2014/main" id="{C254F3DB-A084-4801-A17C-7C4E58DA0B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5" r="83963"/>
          <a:stretch/>
        </p:blipFill>
        <p:spPr bwMode="auto">
          <a:xfrm>
            <a:off x="4863830" y="4861527"/>
            <a:ext cx="1267066" cy="1315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6FD7E1A-91E7-42AE-A777-DCDCC7F3FA8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7334" t="10351" r="31143" b="70238"/>
          <a:stretch/>
        </p:blipFill>
        <p:spPr>
          <a:xfrm>
            <a:off x="6291364" y="4861527"/>
            <a:ext cx="5306782" cy="1315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8360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1741D4-391F-4F69-B5DD-BCB0292F1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Tahapan</a:t>
            </a:r>
            <a:r>
              <a:rPr lang="en-US" dirty="0"/>
              <a:t> </a:t>
            </a:r>
            <a:r>
              <a:rPr lang="en-US" dirty="0" err="1"/>
              <a:t>Instalasi</a:t>
            </a:r>
            <a:r>
              <a:rPr lang="en-US" dirty="0"/>
              <a:t> </a:t>
            </a:r>
            <a:r>
              <a:rPr lang="en-US" dirty="0" err="1">
                <a:solidFill>
                  <a:srgbClr val="FFFE96"/>
                </a:solidFill>
              </a:rPr>
              <a:t>Extenstion</a:t>
            </a:r>
            <a:r>
              <a:rPr lang="en-US" dirty="0">
                <a:solidFill>
                  <a:srgbClr val="FFFE96"/>
                </a:solidFill>
              </a:rPr>
              <a:t> VSCODE</a:t>
            </a:r>
            <a:endParaRPr lang="en-ID" dirty="0">
              <a:solidFill>
                <a:srgbClr val="FFFE96"/>
              </a:solidFill>
            </a:endParaRPr>
          </a:p>
        </p:txBody>
      </p: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A9B74973-A9B2-4B6B-9BAA-7CE0C7514A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57637"/>
          <a:stretch/>
        </p:blipFill>
        <p:spPr>
          <a:xfrm>
            <a:off x="8594635" y="4523307"/>
            <a:ext cx="2806226" cy="1323037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3825F7B-E43F-4873-838D-16B851E033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6361" y="2349531"/>
            <a:ext cx="3542855" cy="187856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C63A3CA-C142-4D03-8D8C-426A3499E8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0198" y="4286471"/>
            <a:ext cx="3643264" cy="193370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D931C0A-9AFC-42F8-B62D-B0345AA66F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629" y="2340366"/>
            <a:ext cx="3646846" cy="187856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4C66787-4164-42DE-B62A-4A718EEF05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5629" y="4286471"/>
            <a:ext cx="3646846" cy="193370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C57F37D-0D24-4931-AC4F-7361935B9A0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62458" y="2498586"/>
            <a:ext cx="3270580" cy="1580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7759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B9846-945E-4840-8DF5-80A8E1C31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FFFE96"/>
                </a:solidFill>
              </a:rPr>
              <a:t>ShortCut</a:t>
            </a:r>
            <a:r>
              <a:rPr lang="en-US" dirty="0"/>
              <a:t> </a:t>
            </a:r>
            <a:r>
              <a:rPr lang="en-US" dirty="0" err="1"/>
              <a:t>Penting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6EAAA6-9154-4FEF-8F41-190742C155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err="1"/>
              <a:t>Ctrl+D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meseleksi</a:t>
            </a:r>
            <a:r>
              <a:rPr lang="en-US" dirty="0"/>
              <a:t> </a:t>
            </a:r>
            <a:r>
              <a:rPr lang="en-US" dirty="0" err="1"/>
              <a:t>karakter</a:t>
            </a:r>
            <a:r>
              <a:rPr lang="en-US" dirty="0"/>
              <a:t> yang </a:t>
            </a:r>
            <a:r>
              <a:rPr lang="en-US" dirty="0" err="1"/>
              <a:t>sama</a:t>
            </a:r>
            <a:r>
              <a:rPr lang="en-US" dirty="0"/>
              <a:t> yang </a:t>
            </a:r>
            <a:r>
              <a:rPr lang="en-US" dirty="0" err="1"/>
              <a:t>telah</a:t>
            </a:r>
            <a:r>
              <a:rPr lang="en-US" dirty="0"/>
              <a:t> </a:t>
            </a:r>
            <a:r>
              <a:rPr lang="en-US" dirty="0" err="1"/>
              <a:t>dibold</a:t>
            </a:r>
            <a:endParaRPr lang="en-US" dirty="0"/>
          </a:p>
          <a:p>
            <a:r>
              <a:rPr lang="en-US" b="1" dirty="0" err="1"/>
              <a:t>Alt+shift+arrow</a:t>
            </a:r>
            <a:r>
              <a:rPr lang="en-US" b="1" dirty="0"/>
              <a:t> up/down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melakukan</a:t>
            </a:r>
            <a:r>
              <a:rPr lang="en-US" dirty="0"/>
              <a:t> copy baris </a:t>
            </a:r>
            <a:r>
              <a:rPr lang="en-US" dirty="0" err="1"/>
              <a:t>kebawah</a:t>
            </a:r>
            <a:r>
              <a:rPr lang="en-US" dirty="0"/>
              <a:t>/</a:t>
            </a:r>
            <a:r>
              <a:rPr lang="en-US" dirty="0" err="1"/>
              <a:t>atas</a:t>
            </a:r>
            <a:endParaRPr lang="en-US" dirty="0"/>
          </a:p>
          <a:p>
            <a:r>
              <a:rPr lang="en-US" dirty="0" err="1"/>
              <a:t>Selebihnya</a:t>
            </a:r>
            <a:r>
              <a:rPr lang="en-US" dirty="0"/>
              <a:t> </a:t>
            </a:r>
            <a:r>
              <a:rPr lang="en-US" dirty="0" err="1"/>
              <a:t>bisa</a:t>
            </a:r>
            <a:r>
              <a:rPr lang="en-US" dirty="0"/>
              <a:t> </a:t>
            </a:r>
            <a:r>
              <a:rPr lang="en-US" dirty="0" err="1"/>
              <a:t>dicek</a:t>
            </a:r>
            <a:r>
              <a:rPr lang="en-US" dirty="0"/>
              <a:t> </a:t>
            </a:r>
            <a:r>
              <a:rPr lang="en-US" dirty="0" err="1"/>
              <a:t>melalui</a:t>
            </a:r>
            <a:r>
              <a:rPr lang="en-US" dirty="0"/>
              <a:t> link </a:t>
            </a:r>
            <a:r>
              <a:rPr lang="en-US" dirty="0" err="1"/>
              <a:t>berikut</a:t>
            </a:r>
            <a:r>
              <a:rPr lang="en-US" dirty="0"/>
              <a:t> : </a:t>
            </a:r>
            <a:r>
              <a:rPr lang="en-US" dirty="0">
                <a:hlinkClick r:id="rId2"/>
              </a:rPr>
              <a:t>https://code.visualstudio.com/shortcuts/keyboard-shortcuts-windows.pdf</a:t>
            </a:r>
            <a:r>
              <a:rPr lang="en-US" dirty="0"/>
              <a:t> </a:t>
            </a:r>
          </a:p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42621016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22476EB9-82A5-B843-8DAB-C15C66122D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848" y="284847"/>
            <a:ext cx="491844" cy="571154"/>
          </a:xfrm>
          <a:prstGeom prst="rect">
            <a:avLst/>
          </a:prstGeom>
        </p:spPr>
      </p:pic>
      <p:pic>
        <p:nvPicPr>
          <p:cNvPr id="1026" name="Picture 2" descr="https://pps.whatsapp.net/v/t61.24694-24/184850623_460018962757065_7262030180130179479_n.jpg?ccb=11-4&amp;oh=01_AdTGcfQDe0whP885aiRjYpJoOjpwzUg1HrW2rRKh2bvosw&amp;oe=635E3CCE">
            <a:extLst>
              <a:ext uri="{FF2B5EF4-FFF2-40B4-BE49-F238E27FC236}">
                <a16:creationId xmlns:a16="http://schemas.microsoft.com/office/drawing/2014/main" id="{9A5CAC2E-6E6A-40DC-909F-B5AD1C45F8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9003" y="290107"/>
            <a:ext cx="571154" cy="57115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271A6C70-845F-4FA1-8E43-5001EC3744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INSTALASI </a:t>
            </a:r>
            <a:r>
              <a:rPr lang="en-US" dirty="0">
                <a:solidFill>
                  <a:srgbClr val="FFFE96"/>
                </a:solidFill>
              </a:rPr>
              <a:t>CI3</a:t>
            </a:r>
            <a:endParaRPr lang="en-ID" dirty="0">
              <a:solidFill>
                <a:srgbClr val="FFFE96"/>
              </a:solidFill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9A072BE-B0C3-D4B9-1306-0B8143565FF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Download zip CI3 di website </a:t>
            </a:r>
            <a:r>
              <a:rPr lang="en-US" dirty="0">
                <a:solidFill>
                  <a:srgbClr val="FF0000"/>
                </a:solidFill>
              </a:rPr>
              <a:t>(https://codeigniter.com/userguide3/installation/downloads.html)</a:t>
            </a:r>
            <a:endParaRPr lang="en-US" dirty="0"/>
          </a:p>
          <a:p>
            <a:r>
              <a:rPr lang="en-US" dirty="0" err="1"/>
              <a:t>Ekstrak</a:t>
            </a:r>
            <a:r>
              <a:rPr lang="en-US" dirty="0"/>
              <a:t> zip CI3 pada directory localhost yang </a:t>
            </a:r>
            <a:r>
              <a:rPr lang="en-US" dirty="0" err="1"/>
              <a:t>telah</a:t>
            </a:r>
            <a:r>
              <a:rPr lang="en-US" dirty="0"/>
              <a:t> </a:t>
            </a:r>
            <a:r>
              <a:rPr lang="en-US" dirty="0" err="1"/>
              <a:t>terinstall</a:t>
            </a:r>
            <a:r>
              <a:rPr lang="en-US" dirty="0"/>
              <a:t> ex. </a:t>
            </a:r>
            <a:r>
              <a:rPr lang="en-US" dirty="0" err="1"/>
              <a:t>htdocs</a:t>
            </a:r>
            <a:endParaRPr lang="en-US" dirty="0"/>
          </a:p>
          <a:p>
            <a:r>
              <a:rPr lang="en-US" dirty="0" err="1"/>
              <a:t>Jalankan</a:t>
            </a:r>
            <a:r>
              <a:rPr lang="en-US" dirty="0"/>
              <a:t> localhost dan </a:t>
            </a:r>
            <a:r>
              <a:rPr lang="en-US" dirty="0" err="1"/>
              <a:t>ketikkan</a:t>
            </a:r>
            <a:r>
              <a:rPr lang="en-US" dirty="0"/>
              <a:t> pada address bar</a:t>
            </a:r>
          </a:p>
          <a:p>
            <a:pPr marL="0" indent="0" algn="ctr">
              <a:buNone/>
            </a:pPr>
            <a:r>
              <a:rPr lang="en-US" dirty="0">
                <a:solidFill>
                  <a:srgbClr val="FF0000"/>
                </a:solidFill>
              </a:rPr>
              <a:t>//localhost/(</a:t>
            </a:r>
            <a:r>
              <a:rPr lang="en-US" dirty="0" err="1">
                <a:solidFill>
                  <a:srgbClr val="FF0000"/>
                </a:solidFill>
              </a:rPr>
              <a:t>nama</a:t>
            </a:r>
            <a:r>
              <a:rPr lang="en-US" dirty="0">
                <a:solidFill>
                  <a:srgbClr val="FF0000"/>
                </a:solidFill>
              </a:rPr>
              <a:t> directory)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2464D55-1B58-4A3A-711B-1D27A50156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9800" y="2410077"/>
            <a:ext cx="3151862" cy="217937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D91BB7E-DE83-BC37-3F40-F0A63E945A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04808" y="3220277"/>
            <a:ext cx="2924027" cy="164476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A8EA23D-69FD-49D1-DB06-3AA6DD23F2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03607" y="2505695"/>
            <a:ext cx="2393283" cy="154311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457BAE4-606D-5E42-ED08-F3D24E91788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48387" y="4360537"/>
            <a:ext cx="3151862" cy="2078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7054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22476EB9-82A5-B843-8DAB-C15C66122D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848" y="284847"/>
            <a:ext cx="491844" cy="571154"/>
          </a:xfrm>
          <a:prstGeom prst="rect">
            <a:avLst/>
          </a:prstGeom>
        </p:spPr>
      </p:pic>
      <p:pic>
        <p:nvPicPr>
          <p:cNvPr id="1026" name="Picture 2" descr="https://pps.whatsapp.net/v/t61.24694-24/184850623_460018962757065_7262030180130179479_n.jpg?ccb=11-4&amp;oh=01_AdTGcfQDe0whP885aiRjYpJoOjpwzUg1HrW2rRKh2bvosw&amp;oe=635E3CCE">
            <a:extLst>
              <a:ext uri="{FF2B5EF4-FFF2-40B4-BE49-F238E27FC236}">
                <a16:creationId xmlns:a16="http://schemas.microsoft.com/office/drawing/2014/main" id="{9A5CAC2E-6E6A-40DC-909F-B5AD1C45F8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9003" y="290107"/>
            <a:ext cx="571154" cy="57115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271A6C70-845F-4FA1-8E43-5001EC3744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CONFIGURASI </a:t>
            </a:r>
            <a:r>
              <a:rPr lang="en-US" dirty="0">
                <a:solidFill>
                  <a:srgbClr val="FFFE96"/>
                </a:solidFill>
              </a:rPr>
              <a:t>CI3</a:t>
            </a:r>
            <a:endParaRPr lang="en-ID" dirty="0">
              <a:solidFill>
                <a:srgbClr val="FFFE96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17C2784-44E7-FC70-3601-EF8E68F86F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0712" y="2383837"/>
            <a:ext cx="3417757" cy="443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A673FAC-9F38-5DC0-1E4C-408F4A83EF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0712" y="2909914"/>
            <a:ext cx="2826428" cy="13115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E5ECB6B-1E3F-1225-EDB7-C971FB4F716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90311" r="13031" b="2028"/>
          <a:stretch/>
        </p:blipFill>
        <p:spPr>
          <a:xfrm>
            <a:off x="230712" y="4366552"/>
            <a:ext cx="4990645" cy="38559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EFA2749-CCE0-B21B-7D69-7B9E527F7C3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4223" y="4921582"/>
            <a:ext cx="3966373" cy="80048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2AC8964-B8D8-01EE-F2B5-0F9C5251277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4223" y="5874518"/>
            <a:ext cx="2583809" cy="51419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4B54060-5CBF-987F-CD4F-F2031172013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16988" y="2383837"/>
            <a:ext cx="3226545" cy="181252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BF33D5C-5E3F-C6D9-77AC-F7A887D7F94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16988" y="4366505"/>
            <a:ext cx="822705" cy="38564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1DCE41A-B9C5-F57E-E9F3-B7F05FD5C71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235324" y="4366505"/>
            <a:ext cx="1201921" cy="745577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A146EE43-AA15-5B67-C9A3-4937162B6DF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750279" y="4221432"/>
            <a:ext cx="3263821" cy="220472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78EAB3B-F041-44EB-827C-CBCAF8E89463}"/>
              </a:ext>
            </a:extLst>
          </p:cNvPr>
          <p:cNvSpPr/>
          <p:nvPr/>
        </p:nvSpPr>
        <p:spPr>
          <a:xfrm>
            <a:off x="3547162" y="2355895"/>
            <a:ext cx="535723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3C5858B-8A54-42AB-AD0E-60B00F8775BB}"/>
              </a:ext>
            </a:extLst>
          </p:cNvPr>
          <p:cNvSpPr/>
          <p:nvPr/>
        </p:nvSpPr>
        <p:spPr>
          <a:xfrm>
            <a:off x="3057140" y="3361223"/>
            <a:ext cx="535723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endParaRPr lang="en-US" sz="20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3C77642-27AF-4BDE-8A01-183ACC0427CB}"/>
              </a:ext>
            </a:extLst>
          </p:cNvPr>
          <p:cNvSpPr/>
          <p:nvPr/>
        </p:nvSpPr>
        <p:spPr>
          <a:xfrm>
            <a:off x="-130935" y="4308051"/>
            <a:ext cx="535723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endParaRPr lang="en-US" sz="20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CBF8C7B-0204-4ECF-A42F-9B2FF8C6A375}"/>
              </a:ext>
            </a:extLst>
          </p:cNvPr>
          <p:cNvSpPr/>
          <p:nvPr/>
        </p:nvSpPr>
        <p:spPr>
          <a:xfrm>
            <a:off x="4082991" y="5154133"/>
            <a:ext cx="535723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  <a:endParaRPr lang="en-US" sz="20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8B62B4B-4DC3-4962-B492-C2C7E60B38F0}"/>
              </a:ext>
            </a:extLst>
          </p:cNvPr>
          <p:cNvSpPr/>
          <p:nvPr/>
        </p:nvSpPr>
        <p:spPr>
          <a:xfrm>
            <a:off x="2736221" y="5931558"/>
            <a:ext cx="535723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1076A85-BDE6-4340-A078-1AFB645918E1}"/>
              </a:ext>
            </a:extLst>
          </p:cNvPr>
          <p:cNvSpPr/>
          <p:nvPr/>
        </p:nvSpPr>
        <p:spPr>
          <a:xfrm>
            <a:off x="8543533" y="2889987"/>
            <a:ext cx="535723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6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DFBCBB4-AAFF-4755-8209-2AF1CD194EEE}"/>
              </a:ext>
            </a:extLst>
          </p:cNvPr>
          <p:cNvSpPr/>
          <p:nvPr/>
        </p:nvSpPr>
        <p:spPr>
          <a:xfrm>
            <a:off x="5760487" y="4196358"/>
            <a:ext cx="535723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7</a:t>
            </a:r>
            <a:endParaRPr lang="en-US" sz="20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FF7C89A-090D-468C-954A-277D0B499905}"/>
              </a:ext>
            </a:extLst>
          </p:cNvPr>
          <p:cNvSpPr/>
          <p:nvPr/>
        </p:nvSpPr>
        <p:spPr>
          <a:xfrm>
            <a:off x="7214556" y="4617871"/>
            <a:ext cx="535723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8</a:t>
            </a:r>
            <a:endParaRPr lang="en-US" sz="20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E7411E4-37FF-493B-A157-253E1266182E}"/>
              </a:ext>
            </a:extLst>
          </p:cNvPr>
          <p:cNvSpPr/>
          <p:nvPr/>
        </p:nvSpPr>
        <p:spPr>
          <a:xfrm>
            <a:off x="10897487" y="4639274"/>
            <a:ext cx="535723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9</a:t>
            </a:r>
            <a:endParaRPr lang="en-US" sz="20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325286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22476EB9-82A5-B843-8DAB-C15C66122D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848" y="284847"/>
            <a:ext cx="491844" cy="571154"/>
          </a:xfrm>
          <a:prstGeom prst="rect">
            <a:avLst/>
          </a:prstGeom>
        </p:spPr>
      </p:pic>
      <p:pic>
        <p:nvPicPr>
          <p:cNvPr id="1026" name="Picture 2" descr="https://pps.whatsapp.net/v/t61.24694-24/184850623_460018962757065_7262030180130179479_n.jpg?ccb=11-4&amp;oh=01_AdTGcfQDe0whP885aiRjYpJoOjpwzUg1HrW2rRKh2bvosw&amp;oe=635E3CCE">
            <a:extLst>
              <a:ext uri="{FF2B5EF4-FFF2-40B4-BE49-F238E27FC236}">
                <a16:creationId xmlns:a16="http://schemas.microsoft.com/office/drawing/2014/main" id="{9A5CAC2E-6E6A-40DC-909F-B5AD1C45F8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9003" y="290107"/>
            <a:ext cx="571154" cy="57115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271A6C70-845F-4FA1-8E43-5001EC3744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SPECIAL CONFIGURASI </a:t>
            </a:r>
            <a:r>
              <a:rPr lang="en-US" dirty="0">
                <a:solidFill>
                  <a:srgbClr val="FFFE96"/>
                </a:solidFill>
              </a:rPr>
              <a:t>CI3 IN PHP 8</a:t>
            </a:r>
            <a:endParaRPr lang="en-ID" dirty="0">
              <a:solidFill>
                <a:srgbClr val="FFFE96"/>
              </a:solidFill>
            </a:endParaRPr>
          </a:p>
        </p:txBody>
      </p:sp>
      <p:pic>
        <p:nvPicPr>
          <p:cNvPr id="30" name="Content Placeholder 29">
            <a:extLst>
              <a:ext uri="{FF2B5EF4-FFF2-40B4-BE49-F238E27FC236}">
                <a16:creationId xmlns:a16="http://schemas.microsoft.com/office/drawing/2014/main" id="{6322E1E2-3BE1-4329-8FCF-0903CE5B5F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5"/>
          <a:srcRect t="59654"/>
          <a:stretch/>
        </p:blipFill>
        <p:spPr>
          <a:xfrm>
            <a:off x="9197154" y="3837459"/>
            <a:ext cx="2156646" cy="2004651"/>
          </a:xfr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2036E22-5A93-488E-83DB-612D9FC0171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62023"/>
          <a:stretch/>
        </p:blipFill>
        <p:spPr>
          <a:xfrm>
            <a:off x="838200" y="2300650"/>
            <a:ext cx="3351963" cy="413673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48F95340-1E73-47B6-8613-C61FA1AADD1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39524"/>
          <a:stretch/>
        </p:blipFill>
        <p:spPr>
          <a:xfrm>
            <a:off x="6739057" y="3369793"/>
            <a:ext cx="2156647" cy="3004880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0B74686D-0165-4313-923A-A10BDCF4455F}"/>
              </a:ext>
            </a:extLst>
          </p:cNvPr>
          <p:cNvSpPr/>
          <p:nvPr/>
        </p:nvSpPr>
        <p:spPr>
          <a:xfrm>
            <a:off x="6942456" y="2200949"/>
            <a:ext cx="4207947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dirty="0">
                <a:ln w="0"/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Problem Solve</a:t>
            </a:r>
            <a:endParaRPr lang="en-US" sz="3600" b="0" cap="none" spc="0" dirty="0">
              <a:ln w="0"/>
              <a:solidFill>
                <a:srgbClr val="00B05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AB490DD-96AD-428D-91F6-F10C2007BB61}"/>
              </a:ext>
            </a:extLst>
          </p:cNvPr>
          <p:cNvSpPr/>
          <p:nvPr/>
        </p:nvSpPr>
        <p:spPr>
          <a:xfrm>
            <a:off x="1109565" y="4996431"/>
            <a:ext cx="4207947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Error +</a:t>
            </a:r>
            <a:endParaRPr lang="en-US" sz="36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3E691B0E-A1E4-4A38-AACA-9170FD9012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8752" y="4816676"/>
            <a:ext cx="1005840" cy="1005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3EAD2040-4043-4AD0-9027-881EBEDC231E}"/>
              </a:ext>
            </a:extLst>
          </p:cNvPr>
          <p:cNvSpPr/>
          <p:nvPr/>
        </p:nvSpPr>
        <p:spPr>
          <a:xfrm>
            <a:off x="6942455" y="2842219"/>
            <a:ext cx="4207947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dirty="0">
                <a:ln w="0"/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#[\AllowDynamicProperties]</a:t>
            </a:r>
            <a:endParaRPr lang="en-US" sz="2000" b="0" cap="none" spc="0" dirty="0">
              <a:ln w="0"/>
              <a:solidFill>
                <a:srgbClr val="00B05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794505A-C7DC-4164-8FB0-10BE71FD3104}"/>
              </a:ext>
            </a:extLst>
          </p:cNvPr>
          <p:cNvSpPr/>
          <p:nvPr/>
        </p:nvSpPr>
        <p:spPr>
          <a:xfrm>
            <a:off x="8048824" y="3837459"/>
            <a:ext cx="535723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446C222-3AA0-4D8B-AA8C-DA6310ED8198}"/>
              </a:ext>
            </a:extLst>
          </p:cNvPr>
          <p:cNvSpPr/>
          <p:nvPr/>
        </p:nvSpPr>
        <p:spPr>
          <a:xfrm>
            <a:off x="8333091" y="4760082"/>
            <a:ext cx="535723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endParaRPr lang="en-US" sz="20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FA79DAA-308D-4CCD-AA80-DF6E86B63614}"/>
              </a:ext>
            </a:extLst>
          </p:cNvPr>
          <p:cNvSpPr/>
          <p:nvPr/>
        </p:nvSpPr>
        <p:spPr>
          <a:xfrm>
            <a:off x="8617358" y="5682705"/>
            <a:ext cx="535723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D72366C-D241-4391-8E8A-0AC6E1919595}"/>
              </a:ext>
            </a:extLst>
          </p:cNvPr>
          <p:cNvSpPr/>
          <p:nvPr/>
        </p:nvSpPr>
        <p:spPr>
          <a:xfrm>
            <a:off x="10818077" y="4369016"/>
            <a:ext cx="535723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09ED033-9681-454B-9248-D1EA070F415A}"/>
              </a:ext>
            </a:extLst>
          </p:cNvPr>
          <p:cNvSpPr/>
          <p:nvPr/>
        </p:nvSpPr>
        <p:spPr>
          <a:xfrm>
            <a:off x="10908875" y="5312818"/>
            <a:ext cx="535723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0310385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5EEF2-DD0B-4DEB-95C1-A9339E836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INSTALASI </a:t>
            </a:r>
            <a:r>
              <a:rPr lang="en-US" dirty="0">
                <a:solidFill>
                  <a:srgbClr val="FFFE96"/>
                </a:solidFill>
              </a:rPr>
              <a:t>BOOSTRAP</a:t>
            </a:r>
            <a:r>
              <a:rPr lang="en-US" dirty="0"/>
              <a:t> DI CI3</a:t>
            </a:r>
            <a:endParaRPr lang="en-ID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8AD2EE7-AAD2-4C84-9DC5-C088F07F61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5068" y="2346561"/>
            <a:ext cx="2635885" cy="21648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1EF182E-1C4D-4E93-9B2C-CA7B5A60A3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1815" y="4922649"/>
            <a:ext cx="3059694" cy="149364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D82ADE1-CBD8-44AE-8644-220C723F20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3405" y="2316417"/>
            <a:ext cx="3917007" cy="216487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5C72E4E-F85E-413C-A27F-4A53377768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29560" y="4511439"/>
            <a:ext cx="2371929" cy="190485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AC16815-A5F1-4634-AC79-203316A3C96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18020"/>
          <a:stretch/>
        </p:blipFill>
        <p:spPr>
          <a:xfrm>
            <a:off x="294619" y="3528295"/>
            <a:ext cx="2707205" cy="160327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7CAC053-E407-48DC-855D-C5143E360C4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86911" y="3239814"/>
            <a:ext cx="2251905" cy="299873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637825E-0F87-44E0-90F3-D25C9B76E946}"/>
              </a:ext>
            </a:extLst>
          </p:cNvPr>
          <p:cNvSpPr/>
          <p:nvPr/>
        </p:nvSpPr>
        <p:spPr>
          <a:xfrm>
            <a:off x="164628" y="3637404"/>
            <a:ext cx="535723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BE9293B-FE5D-444E-BB4B-D09BC4397E40}"/>
              </a:ext>
            </a:extLst>
          </p:cNvPr>
          <p:cNvSpPr/>
          <p:nvPr/>
        </p:nvSpPr>
        <p:spPr>
          <a:xfrm>
            <a:off x="3112034" y="2523712"/>
            <a:ext cx="535723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endParaRPr lang="en-US" sz="20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DF44236-8950-4F0C-A0B0-2F96C5C551F7}"/>
              </a:ext>
            </a:extLst>
          </p:cNvPr>
          <p:cNvSpPr/>
          <p:nvPr/>
        </p:nvSpPr>
        <p:spPr>
          <a:xfrm>
            <a:off x="3102988" y="5063758"/>
            <a:ext cx="535723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DA01862-D3FE-47CE-802F-ECC181CF350F}"/>
              </a:ext>
            </a:extLst>
          </p:cNvPr>
          <p:cNvSpPr/>
          <p:nvPr/>
        </p:nvSpPr>
        <p:spPr>
          <a:xfrm>
            <a:off x="6661698" y="2244851"/>
            <a:ext cx="535723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endParaRPr lang="en-US" sz="20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AE21D16-5FB8-417F-9A58-BE6AEAFAEB88}"/>
              </a:ext>
            </a:extLst>
          </p:cNvPr>
          <p:cNvSpPr/>
          <p:nvPr/>
        </p:nvSpPr>
        <p:spPr>
          <a:xfrm>
            <a:off x="7406807" y="4657519"/>
            <a:ext cx="535723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  <a:endParaRPr lang="en-US" sz="20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A5F671A-BC20-4365-A093-0BE41E51F393}"/>
              </a:ext>
            </a:extLst>
          </p:cNvPr>
          <p:cNvSpPr/>
          <p:nvPr/>
        </p:nvSpPr>
        <p:spPr>
          <a:xfrm>
            <a:off x="11028463" y="4481295"/>
            <a:ext cx="535723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6101049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51475FF-C457-81AC-42BD-91E632EBE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LAYOUTING </a:t>
            </a:r>
            <a:r>
              <a:rPr lang="en-US" dirty="0">
                <a:solidFill>
                  <a:srgbClr val="FFFE96"/>
                </a:solidFill>
              </a:rPr>
              <a:t>BOOSTRAP</a:t>
            </a:r>
            <a:r>
              <a:rPr lang="en-US" dirty="0"/>
              <a:t> DI CI3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64A17E-FE77-4E36-A67F-13EDEE1B17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D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1A475C-9072-4064-AFF3-2A998359FD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783" y="4345696"/>
            <a:ext cx="4360845" cy="180345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EC6FEFB-4C81-43CC-9562-05B889F006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0729" y="2278510"/>
            <a:ext cx="4059021" cy="331071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FF7CE7A-0A74-43A5-9CC4-92B5808AA2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5245" y="2384421"/>
            <a:ext cx="2990565" cy="19890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15CF1F6-24B0-4743-9D39-5286759604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00729" y="5702339"/>
            <a:ext cx="6934200" cy="48452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95C337E-A4F6-4A50-BEAC-79FD0F5706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47503" y="2779371"/>
            <a:ext cx="2640754" cy="142084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AB70C43-B541-4060-9EF5-5FB4A3F3117C}"/>
              </a:ext>
            </a:extLst>
          </p:cNvPr>
          <p:cNvSpPr/>
          <p:nvPr/>
        </p:nvSpPr>
        <p:spPr>
          <a:xfrm>
            <a:off x="2793963" y="2579316"/>
            <a:ext cx="535723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3DD9AE8-0623-4AD4-B007-EB4C08597AB7}"/>
              </a:ext>
            </a:extLst>
          </p:cNvPr>
          <p:cNvSpPr/>
          <p:nvPr/>
        </p:nvSpPr>
        <p:spPr>
          <a:xfrm>
            <a:off x="2946363" y="4467439"/>
            <a:ext cx="535723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endParaRPr lang="en-US" sz="20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4FE821B-B68D-436F-893A-DF36531E775F}"/>
              </a:ext>
            </a:extLst>
          </p:cNvPr>
          <p:cNvSpPr/>
          <p:nvPr/>
        </p:nvSpPr>
        <p:spPr>
          <a:xfrm>
            <a:off x="6022833" y="3228945"/>
            <a:ext cx="535723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7C18970-A3F9-4AA6-8363-344A4FF506A2}"/>
              </a:ext>
            </a:extLst>
          </p:cNvPr>
          <p:cNvSpPr/>
          <p:nvPr/>
        </p:nvSpPr>
        <p:spPr>
          <a:xfrm>
            <a:off x="9671051" y="3844805"/>
            <a:ext cx="535723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49CD8C2-B2D1-46F1-BB7D-D9BAC32CAD91}"/>
              </a:ext>
            </a:extLst>
          </p:cNvPr>
          <p:cNvSpPr/>
          <p:nvPr/>
        </p:nvSpPr>
        <p:spPr>
          <a:xfrm>
            <a:off x="6899381" y="5715035"/>
            <a:ext cx="535723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3789972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51475FF-C457-81AC-42BD-91E632EBE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E96"/>
                </a:solidFill>
              </a:rPr>
              <a:t>INPUT/CREATE</a:t>
            </a:r>
            <a:r>
              <a:rPr lang="en-US" dirty="0"/>
              <a:t> IN CI3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64A17E-FE77-4E36-A67F-13EDEE1B17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D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A93718-4901-4F51-8D72-830E911FDF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412" y="2651194"/>
            <a:ext cx="5422414" cy="15946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1940A8B-76B1-4035-9932-54D35F6216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668" y="4363874"/>
            <a:ext cx="5314835" cy="6560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D3B7A46-6417-4253-B812-AEF1690FF3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9503" y="2408613"/>
            <a:ext cx="3898761" cy="310309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087C2D8-B6D3-4AFB-BD1F-676F9ADC9E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651" y="5071071"/>
            <a:ext cx="3452159" cy="100592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8E9CFCB-4B1F-4AF7-90CC-2E3302916B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90359" y="5335723"/>
            <a:ext cx="4239120" cy="61349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A7349A6-0D8D-4D5F-BA8E-4A157ED070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28735" y="2361972"/>
            <a:ext cx="1929167" cy="251113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C367D6B-DDE9-420E-84C4-5BDE6C4150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90933" y="4773366"/>
            <a:ext cx="4301067" cy="246558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A744D580-ECE4-41EC-8C46-E1B5D3212ED5}"/>
              </a:ext>
            </a:extLst>
          </p:cNvPr>
          <p:cNvSpPr/>
          <p:nvPr/>
        </p:nvSpPr>
        <p:spPr>
          <a:xfrm>
            <a:off x="434098" y="3655949"/>
            <a:ext cx="535723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  <a:endParaRPr lang="en-US" sz="20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0D37AD6C-00B1-4CA6-AE78-254143D8051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01619" y="2222907"/>
            <a:ext cx="2620409" cy="2115394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B59FFF53-30C1-4FD1-84C9-BC35ABB95216}"/>
              </a:ext>
            </a:extLst>
          </p:cNvPr>
          <p:cNvSpPr/>
          <p:nvPr/>
        </p:nvSpPr>
        <p:spPr>
          <a:xfrm>
            <a:off x="2862581" y="2591569"/>
            <a:ext cx="535723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598610B-EC32-4EA3-A317-9E880B865FD9}"/>
              </a:ext>
            </a:extLst>
          </p:cNvPr>
          <p:cNvSpPr/>
          <p:nvPr/>
        </p:nvSpPr>
        <p:spPr>
          <a:xfrm>
            <a:off x="2996845" y="4389448"/>
            <a:ext cx="535723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C46C699-43AA-41D1-A1AC-6F52C8ADD830}"/>
              </a:ext>
            </a:extLst>
          </p:cNvPr>
          <p:cNvSpPr/>
          <p:nvPr/>
        </p:nvSpPr>
        <p:spPr>
          <a:xfrm>
            <a:off x="2838789" y="5090274"/>
            <a:ext cx="535723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375E399-1BB4-4BCA-A010-23009B2DDCE9}"/>
              </a:ext>
            </a:extLst>
          </p:cNvPr>
          <p:cNvSpPr/>
          <p:nvPr/>
        </p:nvSpPr>
        <p:spPr>
          <a:xfrm>
            <a:off x="8367057" y="2651194"/>
            <a:ext cx="535723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E9C99B7-CA7D-45F4-BF9A-DB4FCB217AD5}"/>
              </a:ext>
            </a:extLst>
          </p:cNvPr>
          <p:cNvSpPr/>
          <p:nvPr/>
        </p:nvSpPr>
        <p:spPr>
          <a:xfrm>
            <a:off x="7312216" y="5242358"/>
            <a:ext cx="535723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6</a:t>
            </a:r>
            <a:endParaRPr lang="en-US" sz="20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1E0E4CE-746C-4F04-99E7-7A0B088AD588}"/>
              </a:ext>
            </a:extLst>
          </p:cNvPr>
          <p:cNvSpPr/>
          <p:nvPr/>
        </p:nvSpPr>
        <p:spPr>
          <a:xfrm>
            <a:off x="10818077" y="3701436"/>
            <a:ext cx="535723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7</a:t>
            </a:r>
            <a:endParaRPr lang="en-US" sz="20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CC9986E-05DB-4DD2-BE65-20098B95BCE1}"/>
              </a:ext>
            </a:extLst>
          </p:cNvPr>
          <p:cNvSpPr/>
          <p:nvPr/>
        </p:nvSpPr>
        <p:spPr>
          <a:xfrm>
            <a:off x="9455854" y="4670961"/>
            <a:ext cx="535723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8</a:t>
            </a:r>
            <a:endParaRPr lang="en-US" sz="20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614606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DCA28B7-423A-4245-8256-8F208F7D2F31}"/>
              </a:ext>
            </a:extLst>
          </p:cNvPr>
          <p:cNvSpPr txBox="1"/>
          <p:nvPr/>
        </p:nvSpPr>
        <p:spPr>
          <a:xfrm>
            <a:off x="0" y="6015898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sz="1200" b="1" dirty="0" err="1">
                <a:solidFill>
                  <a:srgbClr val="19295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Kampus</a:t>
            </a:r>
            <a:r>
              <a:rPr lang="en-ID" sz="1200" b="1" dirty="0">
                <a:solidFill>
                  <a:srgbClr val="19295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USM</a:t>
            </a:r>
            <a:br>
              <a:rPr lang="en-ID" sz="1200" b="1" dirty="0">
                <a:solidFill>
                  <a:srgbClr val="19295B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ID" sz="1200" b="1" dirty="0">
                <a:solidFill>
                  <a:srgbClr val="19295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Jalan HOS </a:t>
            </a:r>
            <a:r>
              <a:rPr lang="en-ID" sz="1200" b="1" dirty="0" err="1">
                <a:solidFill>
                  <a:srgbClr val="19295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Cokroaminoto</a:t>
            </a:r>
            <a:r>
              <a:rPr lang="en-ID" sz="1200" b="1" dirty="0">
                <a:solidFill>
                  <a:srgbClr val="19295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No. 17, Kota Yogyakarta</a:t>
            </a:r>
            <a:endParaRPr lang="en-US" sz="1200" b="1" dirty="0">
              <a:solidFill>
                <a:srgbClr val="19295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34808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ownload wallpaper 3840x2160 mountains, forest, fog, landscape 4k uhd 16:9  hd background">
            <a:extLst>
              <a:ext uri="{FF2B5EF4-FFF2-40B4-BE49-F238E27FC236}">
                <a16:creationId xmlns:a16="http://schemas.microsoft.com/office/drawing/2014/main" id="{904A9556-C1B5-EB4D-8EB0-BCCA043C25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CCFDB68-66E9-3D42-ADAA-4A190DE7317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10000"/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118A0D9-6468-D042-8C6D-48BB63286FD9}"/>
              </a:ext>
            </a:extLst>
          </p:cNvPr>
          <p:cNvSpPr/>
          <p:nvPr/>
        </p:nvSpPr>
        <p:spPr>
          <a:xfrm>
            <a:off x="0" y="3518453"/>
            <a:ext cx="12191998" cy="3429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50B370A-D2D8-EB4C-B866-AF69618FDBAD}"/>
              </a:ext>
            </a:extLst>
          </p:cNvPr>
          <p:cNvSpPr txBox="1"/>
          <p:nvPr/>
        </p:nvSpPr>
        <p:spPr>
          <a:xfrm>
            <a:off x="-1" y="1141771"/>
            <a:ext cx="12191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Konsep </a:t>
            </a:r>
            <a:r>
              <a:rPr lang="en-US" sz="2000" b="1" dirty="0">
                <a:solidFill>
                  <a:srgbClr val="FFFE9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MVC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0B2E7FE-26BB-1F49-A7B8-017DB2966BAD}"/>
              </a:ext>
            </a:extLst>
          </p:cNvPr>
          <p:cNvSpPr txBox="1"/>
          <p:nvPr/>
        </p:nvSpPr>
        <p:spPr>
          <a:xfrm>
            <a:off x="1769085" y="1704942"/>
            <a:ext cx="86538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sz="1200" b="1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MVC </a:t>
            </a:r>
            <a:r>
              <a:rPr lang="en-ID" sz="1200" b="1" i="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atau</a:t>
            </a:r>
            <a:r>
              <a:rPr lang="en-ID" sz="1200" b="1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Model-View-Controller </a:t>
            </a:r>
            <a:r>
              <a:rPr lang="en-ID" sz="120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adalah</a:t>
            </a:r>
            <a:r>
              <a:rPr lang="en-ID" sz="120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sz="120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suatu</a:t>
            </a:r>
            <a:r>
              <a:rPr lang="en-ID" sz="120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sz="120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konsep</a:t>
            </a:r>
            <a:r>
              <a:rPr lang="en-ID" sz="120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sz="120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atau</a:t>
            </a:r>
            <a:r>
              <a:rPr lang="en-ID" sz="120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sz="120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pola</a:t>
            </a:r>
            <a:r>
              <a:rPr lang="en-ID" sz="120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sz="120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desain</a:t>
            </a:r>
            <a:r>
              <a:rPr lang="en-ID" sz="120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yang </a:t>
            </a:r>
            <a:r>
              <a:rPr lang="en-ID" sz="120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digunakan</a:t>
            </a:r>
            <a:r>
              <a:rPr lang="en-ID" sz="120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sz="120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dalam</a:t>
            </a:r>
            <a:r>
              <a:rPr lang="en-ID" sz="120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sz="120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pengembangan</a:t>
            </a:r>
            <a:r>
              <a:rPr lang="en-ID" sz="120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sz="120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aplikasi</a:t>
            </a:r>
            <a:r>
              <a:rPr lang="en-ID" sz="120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sz="120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untuk</a:t>
            </a:r>
            <a:r>
              <a:rPr lang="en-ID" sz="120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sz="120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memisahkan</a:t>
            </a:r>
            <a:r>
              <a:rPr lang="en-ID" sz="120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sz="120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antara</a:t>
            </a:r>
            <a:r>
              <a:rPr lang="en-ID" sz="120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sz="120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tiga</a:t>
            </a:r>
            <a:r>
              <a:rPr lang="en-ID" sz="120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sz="120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komponen</a:t>
            </a:r>
            <a:r>
              <a:rPr lang="en-ID" sz="120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sz="120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utama</a:t>
            </a:r>
            <a:r>
              <a:rPr lang="en-ID" sz="120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sz="120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yaitu</a:t>
            </a:r>
            <a:r>
              <a:rPr lang="en-ID" sz="120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Model, View, dan Controller. </a:t>
            </a:r>
            <a:r>
              <a:rPr lang="en-ID" sz="120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Konsep</a:t>
            </a:r>
            <a:r>
              <a:rPr lang="en-ID" sz="120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sz="120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ini</a:t>
            </a:r>
            <a:r>
              <a:rPr lang="en-ID" sz="120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sz="120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bertujuan</a:t>
            </a:r>
            <a:r>
              <a:rPr lang="en-ID" sz="120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sz="120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untuk</a:t>
            </a:r>
            <a:r>
              <a:rPr lang="en-ID" sz="120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sz="120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memudahkan</a:t>
            </a:r>
            <a:r>
              <a:rPr lang="en-ID" sz="120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sz="120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pengembangan</a:t>
            </a:r>
            <a:r>
              <a:rPr lang="en-ID" sz="120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sz="120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aplikasi</a:t>
            </a:r>
            <a:r>
              <a:rPr lang="en-ID" sz="120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n-ID" sz="120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meningkatkan</a:t>
            </a:r>
            <a:r>
              <a:rPr lang="en-ID" sz="120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sz="120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fleksibilitas</a:t>
            </a:r>
            <a:r>
              <a:rPr lang="en-ID" sz="120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, dan </a:t>
            </a:r>
            <a:r>
              <a:rPr lang="en-ID" sz="120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memungkinkan</a:t>
            </a:r>
            <a:r>
              <a:rPr lang="en-ID" sz="120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sz="120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perubahan</a:t>
            </a:r>
            <a:r>
              <a:rPr lang="en-ID" sz="120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pada </a:t>
            </a:r>
            <a:r>
              <a:rPr lang="en-ID" sz="120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satu</a:t>
            </a:r>
            <a:r>
              <a:rPr lang="en-ID" sz="120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sz="120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komponen</a:t>
            </a:r>
            <a:r>
              <a:rPr lang="en-ID" sz="120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sz="120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tanpa</a:t>
            </a:r>
            <a:r>
              <a:rPr lang="en-ID" sz="120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sz="120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mempengaruhi</a:t>
            </a:r>
            <a:r>
              <a:rPr lang="en-ID" sz="120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sz="120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komponen</a:t>
            </a:r>
            <a:r>
              <a:rPr lang="en-ID" sz="120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sz="120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lainnya</a:t>
            </a:r>
            <a:r>
              <a:rPr lang="en-ID" sz="120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EDAD014-7ED0-344E-9D81-4A41650A9E3F}"/>
              </a:ext>
            </a:extLst>
          </p:cNvPr>
          <p:cNvGrpSpPr/>
          <p:nvPr/>
        </p:nvGrpSpPr>
        <p:grpSpPr>
          <a:xfrm>
            <a:off x="5463409" y="2766619"/>
            <a:ext cx="1265177" cy="256674"/>
            <a:chOff x="5133474" y="3914273"/>
            <a:chExt cx="1265177" cy="256674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E4ADCAB4-84C1-6549-B007-C3E4DE103309}"/>
                </a:ext>
              </a:extLst>
            </p:cNvPr>
            <p:cNvSpPr/>
            <p:nvPr/>
          </p:nvSpPr>
          <p:spPr>
            <a:xfrm>
              <a:off x="5133474" y="3914274"/>
              <a:ext cx="256673" cy="256673"/>
            </a:xfrm>
            <a:prstGeom prst="ellipse">
              <a:avLst/>
            </a:prstGeom>
            <a:solidFill>
              <a:srgbClr val="1929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7B45ED3C-1B78-5044-A7F6-6B0C3D3F2A51}"/>
                </a:ext>
              </a:extLst>
            </p:cNvPr>
            <p:cNvSpPr/>
            <p:nvPr/>
          </p:nvSpPr>
          <p:spPr>
            <a:xfrm>
              <a:off x="5469642" y="3914273"/>
              <a:ext cx="256673" cy="256673"/>
            </a:xfrm>
            <a:prstGeom prst="ellipse">
              <a:avLst/>
            </a:prstGeom>
            <a:solidFill>
              <a:srgbClr val="146C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508819A5-588D-5345-907B-5932BFE62A28}"/>
                </a:ext>
              </a:extLst>
            </p:cNvPr>
            <p:cNvSpPr/>
            <p:nvPr/>
          </p:nvSpPr>
          <p:spPr>
            <a:xfrm>
              <a:off x="5805810" y="3914273"/>
              <a:ext cx="256673" cy="256673"/>
            </a:xfrm>
            <a:prstGeom prst="ellipse">
              <a:avLst/>
            </a:prstGeom>
            <a:solidFill>
              <a:srgbClr val="9FD2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0CAB5D8E-ECFD-E34E-B4FD-43961C37C359}"/>
                </a:ext>
              </a:extLst>
            </p:cNvPr>
            <p:cNvSpPr/>
            <p:nvPr/>
          </p:nvSpPr>
          <p:spPr>
            <a:xfrm>
              <a:off x="6141978" y="3914273"/>
              <a:ext cx="256673" cy="256673"/>
            </a:xfrm>
            <a:prstGeom prst="ellipse">
              <a:avLst/>
            </a:prstGeom>
            <a:solidFill>
              <a:srgbClr val="FFFE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BF8E12EA-5232-934E-8CF7-7154CB4EBBE6}"/>
              </a:ext>
            </a:extLst>
          </p:cNvPr>
          <p:cNvSpPr txBox="1"/>
          <p:nvPr/>
        </p:nvSpPr>
        <p:spPr>
          <a:xfrm>
            <a:off x="526775" y="4157274"/>
            <a:ext cx="727299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Merupakan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bagian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yang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bertanggung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jawab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untuk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mengelola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dan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memanipulasi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data atau informasi pada aplikasi. Model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berfungsi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untuk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menyimpan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dan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memproses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data aplikasi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serta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mengatur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hubungan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antara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data.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View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Komponen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ini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bertanggung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jawab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untuk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menampilkan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data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dari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model dan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berinteraksi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dengan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pengguna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. View biasanya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berupa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tampilan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atau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antarmuka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pengguna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yang dapat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diakses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oleh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pengguna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aplikasi.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Controller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Merupakan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bagian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dari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aplikasi yang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mengatur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interaksi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antara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Model dan View. Controller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bertanggung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jawab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untuk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menerima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input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dari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pengguna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melalui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View,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memproses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data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tersebut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dengan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menggunakan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Model, dan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menampilkan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outputnya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kembali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ke View.</a:t>
            </a:r>
            <a:endParaRPr lang="en-ID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6E1E3631-CAEB-DC47-B444-EE884F3CBC00}"/>
              </a:ext>
            </a:extLst>
          </p:cNvPr>
          <p:cNvGrpSpPr/>
          <p:nvPr/>
        </p:nvGrpSpPr>
        <p:grpSpPr>
          <a:xfrm>
            <a:off x="4242493" y="6425716"/>
            <a:ext cx="3786507" cy="266816"/>
            <a:chOff x="3911082" y="124587"/>
            <a:chExt cx="3786507" cy="266816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83F3E5F-A474-0848-9F9F-FDFD7D540A03}"/>
                </a:ext>
              </a:extLst>
            </p:cNvPr>
            <p:cNvSpPr txBox="1"/>
            <p:nvPr/>
          </p:nvSpPr>
          <p:spPr>
            <a:xfrm>
              <a:off x="4125358" y="129793"/>
              <a:ext cx="108673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100" dirty="0" err="1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sibermu.ac.id</a:t>
              </a:r>
              <a:endParaRPr lang="en-US" sz="11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81F107A-837C-714A-B203-EF7D525EB38B}"/>
                </a:ext>
              </a:extLst>
            </p:cNvPr>
            <p:cNvSpPr txBox="1"/>
            <p:nvPr/>
          </p:nvSpPr>
          <p:spPr>
            <a:xfrm>
              <a:off x="6610856" y="124587"/>
              <a:ext cx="108673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1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@</a:t>
              </a:r>
              <a:r>
                <a:rPr lang="en-US" sz="1100" dirty="0" err="1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SiberMu</a:t>
              </a:r>
              <a:endParaRPr lang="en-US" sz="11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AAAEC58B-79CE-324E-B5F1-4CA667B8AAE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chemeClr val="tx1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5536023" y="174257"/>
              <a:ext cx="1047715" cy="179740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93579ADD-1249-394F-B4F0-45B0F0AB6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prstClr val="black"/>
                <a:schemeClr val="tx2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3911082" y="174257"/>
              <a:ext cx="196398" cy="196014"/>
            </a:xfrm>
            <a:prstGeom prst="rect">
              <a:avLst/>
            </a:prstGeom>
          </p:spPr>
        </p:pic>
      </p:grpSp>
      <p:pic>
        <p:nvPicPr>
          <p:cNvPr id="36" name="Picture 35">
            <a:extLst>
              <a:ext uri="{FF2B5EF4-FFF2-40B4-BE49-F238E27FC236}">
                <a16:creationId xmlns:a16="http://schemas.microsoft.com/office/drawing/2014/main" id="{D98BABBE-A0FD-4043-9E0B-D4A4F4BE0D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50076" y="382084"/>
            <a:ext cx="491844" cy="574228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71007CC-96CF-494D-9804-BF437A6B859D}"/>
              </a:ext>
            </a:extLst>
          </p:cNvPr>
          <p:cNvSpPr txBox="1"/>
          <p:nvPr/>
        </p:nvSpPr>
        <p:spPr>
          <a:xfrm>
            <a:off x="711632" y="3752271"/>
            <a:ext cx="4375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Definisi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Mengenal Konsep Framework MVC - kapalomen">
            <a:extLst>
              <a:ext uri="{FF2B5EF4-FFF2-40B4-BE49-F238E27FC236}">
                <a16:creationId xmlns:a16="http://schemas.microsoft.com/office/drawing/2014/main" id="{A334D2EF-366A-90E4-EB7E-369157F777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9766" y="3973384"/>
            <a:ext cx="4093152" cy="2138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41416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ownload wallpaper 3840x2160 mountains, forest, fog, landscape 4k uhd 16:9  hd background">
            <a:extLst>
              <a:ext uri="{FF2B5EF4-FFF2-40B4-BE49-F238E27FC236}">
                <a16:creationId xmlns:a16="http://schemas.microsoft.com/office/drawing/2014/main" id="{904A9556-C1B5-EB4D-8EB0-BCCA043C25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CCFDB68-66E9-3D42-ADAA-4A190DE7317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10000"/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118A0D9-6468-D042-8C6D-48BB63286FD9}"/>
              </a:ext>
            </a:extLst>
          </p:cNvPr>
          <p:cNvSpPr/>
          <p:nvPr/>
        </p:nvSpPr>
        <p:spPr>
          <a:xfrm>
            <a:off x="0" y="3538331"/>
            <a:ext cx="12191998" cy="3429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50B370A-D2D8-EB4C-B866-AF69618FDBAD}"/>
              </a:ext>
            </a:extLst>
          </p:cNvPr>
          <p:cNvSpPr txBox="1"/>
          <p:nvPr/>
        </p:nvSpPr>
        <p:spPr>
          <a:xfrm>
            <a:off x="-1" y="1141771"/>
            <a:ext cx="12191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Pemrograman</a:t>
            </a: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Web </a:t>
            </a:r>
            <a:r>
              <a:rPr lang="en-US" sz="2000" b="1" dirty="0">
                <a:solidFill>
                  <a:srgbClr val="FFFE9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Framework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0B2E7FE-26BB-1F49-A7B8-017DB2966BAD}"/>
              </a:ext>
            </a:extLst>
          </p:cNvPr>
          <p:cNvSpPr txBox="1"/>
          <p:nvPr/>
        </p:nvSpPr>
        <p:spPr>
          <a:xfrm>
            <a:off x="1769085" y="1704942"/>
            <a:ext cx="86538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sz="1200" b="1" i="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Pemrograman</a:t>
            </a:r>
            <a:r>
              <a:rPr lang="en-ID" sz="1200" b="1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web framework </a:t>
            </a:r>
            <a:r>
              <a:rPr lang="en-ID" sz="1200" b="1" i="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adalah</a:t>
            </a:r>
            <a:r>
              <a:rPr lang="en-ID" sz="1200" b="1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sz="1200" b="1" i="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sebuah</a:t>
            </a:r>
            <a:r>
              <a:rPr lang="en-ID" sz="1200" b="1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sz="1200" b="1" i="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kerangka</a:t>
            </a:r>
            <a:r>
              <a:rPr lang="en-ID" sz="1200" b="1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sz="1200" b="1" i="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kerja</a:t>
            </a:r>
            <a:r>
              <a:rPr lang="en-ID" sz="1200" b="1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sz="1200" b="1" i="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atau</a:t>
            </a:r>
            <a:r>
              <a:rPr lang="en-ID" sz="1200" b="1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set </a:t>
            </a:r>
            <a:r>
              <a:rPr lang="en-ID" sz="1200" b="1" i="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aturan</a:t>
            </a:r>
            <a:r>
              <a:rPr lang="en-ID" sz="1200" b="1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dan </a:t>
            </a:r>
            <a:r>
              <a:rPr lang="en-ID" sz="1200" b="1" i="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standar</a:t>
            </a:r>
            <a:r>
              <a:rPr lang="en-ID" sz="1200" b="1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yang </a:t>
            </a:r>
            <a:r>
              <a:rPr lang="en-ID" sz="1200" b="1" i="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digunakan</a:t>
            </a:r>
            <a:r>
              <a:rPr lang="en-ID" sz="1200" b="1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sz="1200" b="1" i="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untuk</a:t>
            </a:r>
            <a:r>
              <a:rPr lang="en-ID" sz="1200" b="1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sz="1200" b="1" i="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membangun</a:t>
            </a:r>
            <a:r>
              <a:rPr lang="en-ID" sz="1200" b="1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sz="1200" b="1" i="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aplikasi</a:t>
            </a:r>
            <a:r>
              <a:rPr lang="en-ID" sz="1200" b="1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web. Framework </a:t>
            </a:r>
            <a:r>
              <a:rPr lang="en-ID" sz="1200" b="1" i="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tersebut</a:t>
            </a:r>
            <a:r>
              <a:rPr lang="en-ID" sz="1200" b="1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sz="1200" b="1" i="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biasanya</a:t>
            </a:r>
            <a:r>
              <a:rPr lang="en-ID" sz="1200" b="1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sz="1200" b="1" i="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mencakup</a:t>
            </a:r>
            <a:r>
              <a:rPr lang="en-ID" sz="1200" b="1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sz="1200" b="1" i="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berbagai</a:t>
            </a:r>
            <a:r>
              <a:rPr lang="en-ID" sz="1200" b="1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sz="1200" b="1" i="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jenis</a:t>
            </a:r>
            <a:r>
              <a:rPr lang="en-ID" sz="1200" b="1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sz="1200" b="1" i="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alat</a:t>
            </a:r>
            <a:r>
              <a:rPr lang="en-ID" sz="1200" b="1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n-ID" sz="1200" b="1" i="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modul</a:t>
            </a:r>
            <a:r>
              <a:rPr lang="en-ID" sz="1200" b="1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, dan </a:t>
            </a:r>
            <a:r>
              <a:rPr lang="en-ID" sz="1200" b="1" i="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pustaka</a:t>
            </a:r>
            <a:r>
              <a:rPr lang="en-ID" sz="1200" b="1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yang </a:t>
            </a:r>
            <a:r>
              <a:rPr lang="en-ID" sz="1200" b="1" i="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digunakan</a:t>
            </a:r>
            <a:r>
              <a:rPr lang="en-ID" sz="1200" b="1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sz="1200" b="1" i="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untuk</a:t>
            </a:r>
            <a:r>
              <a:rPr lang="en-ID" sz="1200" b="1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sz="1200" b="1" i="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mempercepat</a:t>
            </a:r>
            <a:r>
              <a:rPr lang="en-ID" sz="1200" b="1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sz="1200" b="1" i="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pengembangan</a:t>
            </a:r>
            <a:r>
              <a:rPr lang="en-ID" sz="1200" b="1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sz="1200" b="1" i="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aplikasi</a:t>
            </a:r>
            <a:r>
              <a:rPr lang="en-ID" sz="1200" b="1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web </a:t>
            </a:r>
            <a:r>
              <a:rPr lang="en-ID" sz="1200" b="1" i="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dengan</a:t>
            </a:r>
            <a:r>
              <a:rPr lang="en-ID" sz="1200" b="1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sz="1200" b="1" i="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menyediakan</a:t>
            </a:r>
            <a:r>
              <a:rPr lang="en-ID" sz="1200" b="1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sz="1200" b="1" i="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struktur</a:t>
            </a:r>
            <a:r>
              <a:rPr lang="en-ID" sz="1200" b="1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yang </a:t>
            </a:r>
            <a:r>
              <a:rPr lang="en-ID" sz="1200" b="1" i="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terorganisir</a:t>
            </a:r>
            <a:r>
              <a:rPr lang="en-ID" sz="1200" b="1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dan </a:t>
            </a:r>
            <a:r>
              <a:rPr lang="en-ID" sz="1200" b="1" i="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kode</a:t>
            </a:r>
            <a:r>
              <a:rPr lang="en-ID" sz="1200" b="1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yang </a:t>
            </a:r>
            <a:r>
              <a:rPr lang="en-ID" sz="1200" b="1" i="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lebih</a:t>
            </a:r>
            <a:r>
              <a:rPr lang="en-ID" sz="1200" b="1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sz="1200" b="1" i="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mudah</a:t>
            </a:r>
            <a:r>
              <a:rPr lang="en-ID" sz="1200" b="1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sz="1200" b="1" i="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dibaca</a:t>
            </a:r>
            <a:r>
              <a:rPr lang="en-ID" sz="1200" b="1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dan </a:t>
            </a:r>
            <a:r>
              <a:rPr lang="en-ID" sz="1200" b="1" i="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dipelihara</a:t>
            </a:r>
            <a:r>
              <a:rPr lang="en-ID" sz="1200" b="1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EDAD014-7ED0-344E-9D81-4A41650A9E3F}"/>
              </a:ext>
            </a:extLst>
          </p:cNvPr>
          <p:cNvGrpSpPr/>
          <p:nvPr/>
        </p:nvGrpSpPr>
        <p:grpSpPr>
          <a:xfrm>
            <a:off x="5463409" y="2766619"/>
            <a:ext cx="1265177" cy="256674"/>
            <a:chOff x="5133474" y="3914273"/>
            <a:chExt cx="1265177" cy="256674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E4ADCAB4-84C1-6549-B007-C3E4DE103309}"/>
                </a:ext>
              </a:extLst>
            </p:cNvPr>
            <p:cNvSpPr/>
            <p:nvPr/>
          </p:nvSpPr>
          <p:spPr>
            <a:xfrm>
              <a:off x="5133474" y="3914274"/>
              <a:ext cx="256673" cy="256673"/>
            </a:xfrm>
            <a:prstGeom prst="ellipse">
              <a:avLst/>
            </a:prstGeom>
            <a:solidFill>
              <a:srgbClr val="1929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7B45ED3C-1B78-5044-A7F6-6B0C3D3F2A51}"/>
                </a:ext>
              </a:extLst>
            </p:cNvPr>
            <p:cNvSpPr/>
            <p:nvPr/>
          </p:nvSpPr>
          <p:spPr>
            <a:xfrm>
              <a:off x="5469642" y="3914273"/>
              <a:ext cx="256673" cy="256673"/>
            </a:xfrm>
            <a:prstGeom prst="ellipse">
              <a:avLst/>
            </a:prstGeom>
            <a:solidFill>
              <a:srgbClr val="146C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508819A5-588D-5345-907B-5932BFE62A28}"/>
                </a:ext>
              </a:extLst>
            </p:cNvPr>
            <p:cNvSpPr/>
            <p:nvPr/>
          </p:nvSpPr>
          <p:spPr>
            <a:xfrm>
              <a:off x="5805810" y="3914273"/>
              <a:ext cx="256673" cy="256673"/>
            </a:xfrm>
            <a:prstGeom prst="ellipse">
              <a:avLst/>
            </a:prstGeom>
            <a:solidFill>
              <a:srgbClr val="9FD2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0CAB5D8E-ECFD-E34E-B4FD-43961C37C359}"/>
                </a:ext>
              </a:extLst>
            </p:cNvPr>
            <p:cNvSpPr/>
            <p:nvPr/>
          </p:nvSpPr>
          <p:spPr>
            <a:xfrm>
              <a:off x="6141978" y="3914273"/>
              <a:ext cx="256673" cy="256673"/>
            </a:xfrm>
            <a:prstGeom prst="ellipse">
              <a:avLst/>
            </a:prstGeom>
            <a:solidFill>
              <a:srgbClr val="FFFE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BF8E12EA-5232-934E-8CF7-7154CB4EBBE6}"/>
              </a:ext>
            </a:extLst>
          </p:cNvPr>
          <p:cNvSpPr txBox="1"/>
          <p:nvPr/>
        </p:nvSpPr>
        <p:spPr>
          <a:xfrm>
            <a:off x="4253939" y="4157274"/>
            <a:ext cx="727299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Mempercepat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pengembangan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: Framework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menyediakan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banyak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kode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yang sudah siap pakai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sehingga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para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pengembang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dapat lebih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fokus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pada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pengembangan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fitur-fitur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spesifik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dan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menghindari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penulisan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kode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yang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sama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secara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berulang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Memudahkan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pemeliharaan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: Framework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menyediakan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struktur yang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terorganisir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dan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standar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yang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jelas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sehingga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memudahkan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pengembang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untuk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memahami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kode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dan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menemukan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masalah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dalam aplikasi.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Mengoptimalkan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keamanan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: Framework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menyediakan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banyak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fitur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keamanan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yang sudah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diuji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dan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terbukti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efektif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dalam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melindungi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aplikasi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dari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serangan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ID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6E1E3631-CAEB-DC47-B444-EE884F3CBC00}"/>
              </a:ext>
            </a:extLst>
          </p:cNvPr>
          <p:cNvGrpSpPr/>
          <p:nvPr/>
        </p:nvGrpSpPr>
        <p:grpSpPr>
          <a:xfrm>
            <a:off x="4242493" y="6425716"/>
            <a:ext cx="3786507" cy="266816"/>
            <a:chOff x="3911082" y="124587"/>
            <a:chExt cx="3786507" cy="266816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83F3E5F-A474-0848-9F9F-FDFD7D540A03}"/>
                </a:ext>
              </a:extLst>
            </p:cNvPr>
            <p:cNvSpPr txBox="1"/>
            <p:nvPr/>
          </p:nvSpPr>
          <p:spPr>
            <a:xfrm>
              <a:off x="4125358" y="129793"/>
              <a:ext cx="108673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100" dirty="0" err="1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sibermu.ac.id</a:t>
              </a:r>
              <a:endParaRPr lang="en-US" sz="11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81F107A-837C-714A-B203-EF7D525EB38B}"/>
                </a:ext>
              </a:extLst>
            </p:cNvPr>
            <p:cNvSpPr txBox="1"/>
            <p:nvPr/>
          </p:nvSpPr>
          <p:spPr>
            <a:xfrm>
              <a:off x="6610856" y="124587"/>
              <a:ext cx="108673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1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@</a:t>
              </a:r>
              <a:r>
                <a:rPr lang="en-US" sz="1100" dirty="0" err="1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SiberMu</a:t>
              </a:r>
              <a:endParaRPr lang="en-US" sz="11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AAAEC58B-79CE-324E-B5F1-4CA667B8AAE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chemeClr val="tx1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5536023" y="174257"/>
              <a:ext cx="1047715" cy="179740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93579ADD-1249-394F-B4F0-45B0F0AB6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prstClr val="black"/>
                <a:schemeClr val="tx2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3911082" y="174257"/>
              <a:ext cx="196398" cy="196014"/>
            </a:xfrm>
            <a:prstGeom prst="rect">
              <a:avLst/>
            </a:prstGeom>
          </p:spPr>
        </p:pic>
      </p:grpSp>
      <p:pic>
        <p:nvPicPr>
          <p:cNvPr id="36" name="Picture 35">
            <a:extLst>
              <a:ext uri="{FF2B5EF4-FFF2-40B4-BE49-F238E27FC236}">
                <a16:creationId xmlns:a16="http://schemas.microsoft.com/office/drawing/2014/main" id="{D98BABBE-A0FD-4043-9E0B-D4A4F4BE0D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50076" y="382084"/>
            <a:ext cx="491844" cy="574228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71007CC-96CF-494D-9804-BF437A6B859D}"/>
              </a:ext>
            </a:extLst>
          </p:cNvPr>
          <p:cNvSpPr txBox="1"/>
          <p:nvPr/>
        </p:nvSpPr>
        <p:spPr>
          <a:xfrm>
            <a:off x="4438796" y="3752271"/>
            <a:ext cx="4375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Manfaat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Picture 2" descr="Laravel - Wikipedia bahasa Indonesia, ensiklopedia bebas">
            <a:extLst>
              <a:ext uri="{FF2B5EF4-FFF2-40B4-BE49-F238E27FC236}">
                <a16:creationId xmlns:a16="http://schemas.microsoft.com/office/drawing/2014/main" id="{40C5326C-C716-6FBB-975B-91E0730242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0884" y="4487555"/>
            <a:ext cx="1658433" cy="1724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CodeIgniter Logo PNG Transparent &amp; SVG Vector - Freebie Supply">
            <a:extLst>
              <a:ext uri="{FF2B5EF4-FFF2-40B4-BE49-F238E27FC236}">
                <a16:creationId xmlns:a16="http://schemas.microsoft.com/office/drawing/2014/main" id="{1777EBF3-45BA-3A40-DB01-A0D49292F5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079" y="4150681"/>
            <a:ext cx="1957703" cy="2324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71471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7CE56-563D-4155-C89C-513317A975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1600" dirty="0">
                <a:solidFill>
                  <a:srgbClr val="FFFE96"/>
                </a:solidFill>
              </a:rPr>
              <a:t>Bootstrap</a:t>
            </a:r>
            <a:r>
              <a:rPr lang="en-US" sz="1600" b="0" dirty="0"/>
              <a:t> </a:t>
            </a:r>
            <a:r>
              <a:rPr lang="en-US" sz="1600" b="0" dirty="0" err="1"/>
              <a:t>adalah</a:t>
            </a:r>
            <a:r>
              <a:rPr lang="en-US" sz="1600" b="0" dirty="0"/>
              <a:t> framework front-end yang </a:t>
            </a:r>
            <a:r>
              <a:rPr lang="en-US" sz="1600" b="0" dirty="0" err="1"/>
              <a:t>populer</a:t>
            </a:r>
            <a:r>
              <a:rPr lang="en-US" sz="1600" b="0" dirty="0"/>
              <a:t> untuk </a:t>
            </a:r>
            <a:r>
              <a:rPr lang="en-US" sz="1600" b="0" dirty="0" err="1"/>
              <a:t>pengembangan</a:t>
            </a:r>
            <a:r>
              <a:rPr lang="en-US" sz="1600" b="0" dirty="0"/>
              <a:t> website dan aplikasi web. Bootstrap </a:t>
            </a:r>
            <a:r>
              <a:rPr lang="en-US" sz="1600" b="0" dirty="0" err="1"/>
              <a:t>dikembangkan</a:t>
            </a:r>
            <a:r>
              <a:rPr lang="en-US" sz="1600" b="0" dirty="0"/>
              <a:t> oleh Twitter dan </a:t>
            </a:r>
            <a:r>
              <a:rPr lang="en-US" sz="1600" b="0" dirty="0" err="1"/>
              <a:t>tersedia</a:t>
            </a:r>
            <a:r>
              <a:rPr lang="en-US" sz="1600" b="0" dirty="0"/>
              <a:t> sebagai open-source.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C495B4-4E40-2366-CFAE-C300CDF9C9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170709"/>
            <a:ext cx="5157787" cy="537845"/>
          </a:xfrm>
        </p:spPr>
        <p:txBody>
          <a:bodyPr>
            <a:normAutofit/>
          </a:bodyPr>
          <a:lstStyle/>
          <a:p>
            <a:r>
              <a:rPr lang="en-US" dirty="0" err="1"/>
              <a:t>Kelebihan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Bootstrap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67A588-01E6-E6C3-A8BB-7DF806024B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708555"/>
            <a:ext cx="5157787" cy="3481108"/>
          </a:xfrm>
        </p:spPr>
        <p:txBody>
          <a:bodyPr>
            <a:noAutofit/>
          </a:bodyPr>
          <a:lstStyle/>
          <a:p>
            <a:r>
              <a:rPr lang="en-US" sz="1600" b="1" dirty="0" err="1"/>
              <a:t>Mudah</a:t>
            </a:r>
            <a:r>
              <a:rPr lang="en-US" sz="1600" b="1" dirty="0"/>
              <a:t> </a:t>
            </a:r>
            <a:r>
              <a:rPr lang="en-US" sz="1600" b="1" dirty="0" err="1"/>
              <a:t>digunakan</a:t>
            </a:r>
            <a:r>
              <a:rPr lang="en-US" sz="1600" dirty="0"/>
              <a:t>: Bootstrap </a:t>
            </a:r>
            <a:r>
              <a:rPr lang="en-US" sz="1600" dirty="0" err="1"/>
              <a:t>menyediakan</a:t>
            </a:r>
            <a:r>
              <a:rPr lang="en-US" sz="1600" dirty="0"/>
              <a:t> </a:t>
            </a:r>
            <a:r>
              <a:rPr lang="en-US" sz="1600" dirty="0" err="1"/>
              <a:t>komponen-komponen</a:t>
            </a:r>
            <a:r>
              <a:rPr lang="en-US" sz="1600" dirty="0"/>
              <a:t> dan </a:t>
            </a:r>
            <a:r>
              <a:rPr lang="en-US" sz="1600" dirty="0" err="1"/>
              <a:t>alat-alat</a:t>
            </a:r>
            <a:r>
              <a:rPr lang="en-US" sz="1600" dirty="0"/>
              <a:t> yang siap pakai dan </a:t>
            </a:r>
            <a:r>
              <a:rPr lang="en-US" sz="1600" dirty="0" err="1"/>
              <a:t>mudah</a:t>
            </a:r>
            <a:r>
              <a:rPr lang="en-US" sz="1600" dirty="0"/>
              <a:t> </a:t>
            </a:r>
            <a:r>
              <a:rPr lang="en-US" sz="1600" dirty="0" err="1"/>
              <a:t>digunakan</a:t>
            </a:r>
            <a:r>
              <a:rPr lang="en-US" sz="1600" dirty="0"/>
              <a:t>, </a:t>
            </a:r>
            <a:r>
              <a:rPr lang="en-US" sz="1600" dirty="0" err="1"/>
              <a:t>sehingga</a:t>
            </a:r>
            <a:r>
              <a:rPr lang="en-US" sz="1600" dirty="0"/>
              <a:t> </a:t>
            </a:r>
            <a:r>
              <a:rPr lang="en-US" sz="1600" dirty="0" err="1"/>
              <a:t>mempercepat</a:t>
            </a:r>
            <a:r>
              <a:rPr lang="en-US" sz="1600" dirty="0"/>
              <a:t> </a:t>
            </a:r>
            <a:r>
              <a:rPr lang="en-US" sz="1600" dirty="0" err="1"/>
              <a:t>pengembangan</a:t>
            </a:r>
            <a:r>
              <a:rPr lang="en-US" sz="1600" dirty="0"/>
              <a:t>.</a:t>
            </a:r>
          </a:p>
          <a:p>
            <a:r>
              <a:rPr lang="en-US" sz="1600" b="1" dirty="0" err="1"/>
              <a:t>Responsif</a:t>
            </a:r>
            <a:r>
              <a:rPr lang="en-US" sz="1600" dirty="0"/>
              <a:t>: Bootstrap </a:t>
            </a:r>
            <a:r>
              <a:rPr lang="en-US" sz="1600" dirty="0" err="1"/>
              <a:t>menyediakan</a:t>
            </a:r>
            <a:r>
              <a:rPr lang="en-US" sz="1600" dirty="0"/>
              <a:t> </a:t>
            </a:r>
            <a:r>
              <a:rPr lang="en-US" sz="1600" dirty="0" err="1"/>
              <a:t>sistem</a:t>
            </a:r>
            <a:r>
              <a:rPr lang="en-US" sz="1600" dirty="0"/>
              <a:t> grid </a:t>
            </a:r>
            <a:r>
              <a:rPr lang="en-US" sz="1600" dirty="0" err="1"/>
              <a:t>responsif</a:t>
            </a:r>
            <a:r>
              <a:rPr lang="en-US" sz="1600" dirty="0"/>
              <a:t> yang </a:t>
            </a:r>
            <a:r>
              <a:rPr lang="en-US" sz="1600" dirty="0" err="1"/>
              <a:t>memudahkan</a:t>
            </a:r>
            <a:r>
              <a:rPr lang="en-US" sz="1600" dirty="0"/>
              <a:t> </a:t>
            </a:r>
            <a:r>
              <a:rPr lang="en-US" sz="1600" dirty="0" err="1"/>
              <a:t>pengembang</a:t>
            </a:r>
            <a:r>
              <a:rPr lang="en-US" sz="1600" dirty="0"/>
              <a:t> untuk </a:t>
            </a:r>
            <a:r>
              <a:rPr lang="en-US" sz="1600" dirty="0" err="1"/>
              <a:t>membuat</a:t>
            </a:r>
            <a:r>
              <a:rPr lang="en-US" sz="1600" dirty="0"/>
              <a:t> website </a:t>
            </a:r>
            <a:r>
              <a:rPr lang="en-US" sz="1600" dirty="0" err="1"/>
              <a:t>responsif</a:t>
            </a:r>
            <a:r>
              <a:rPr lang="en-US" sz="1600" dirty="0"/>
              <a:t> yang dapat </a:t>
            </a:r>
            <a:r>
              <a:rPr lang="en-US" sz="1600" dirty="0" err="1"/>
              <a:t>menyesuaikan</a:t>
            </a:r>
            <a:r>
              <a:rPr lang="en-US" sz="1600" dirty="0"/>
              <a:t> </a:t>
            </a:r>
            <a:r>
              <a:rPr lang="en-US" sz="1600" dirty="0" err="1"/>
              <a:t>diri</a:t>
            </a:r>
            <a:r>
              <a:rPr lang="en-US" sz="1600" dirty="0"/>
              <a:t> dengan </a:t>
            </a:r>
            <a:r>
              <a:rPr lang="en-US" sz="1600" dirty="0" err="1"/>
              <a:t>berbagai</a:t>
            </a:r>
            <a:r>
              <a:rPr lang="en-US" sz="1600" dirty="0"/>
              <a:t> ukuran </a:t>
            </a:r>
            <a:r>
              <a:rPr lang="en-US" sz="1600" dirty="0" err="1"/>
              <a:t>layar</a:t>
            </a:r>
            <a:r>
              <a:rPr lang="en-US" sz="1600" dirty="0"/>
              <a:t>.</a:t>
            </a:r>
          </a:p>
          <a:p>
            <a:r>
              <a:rPr lang="en-US" sz="1600" b="1" dirty="0" err="1"/>
              <a:t>Konsisten</a:t>
            </a:r>
            <a:r>
              <a:rPr lang="en-US" sz="1600" dirty="0"/>
              <a:t>: Bootstrap </a:t>
            </a:r>
            <a:r>
              <a:rPr lang="en-US" sz="1600" dirty="0" err="1"/>
              <a:t>menyediakan</a:t>
            </a:r>
            <a:r>
              <a:rPr lang="en-US" sz="1600" dirty="0"/>
              <a:t> </a:t>
            </a:r>
            <a:r>
              <a:rPr lang="en-US" sz="1600" dirty="0" err="1"/>
              <a:t>gaya-gaya</a:t>
            </a:r>
            <a:r>
              <a:rPr lang="en-US" sz="1600" dirty="0"/>
              <a:t> yang </a:t>
            </a:r>
            <a:r>
              <a:rPr lang="en-US" sz="1600" dirty="0" err="1"/>
              <a:t>konsisten</a:t>
            </a:r>
            <a:r>
              <a:rPr lang="en-US" sz="1600" dirty="0"/>
              <a:t> dan </a:t>
            </a:r>
            <a:r>
              <a:rPr lang="en-US" sz="1600" dirty="0" err="1"/>
              <a:t>standar</a:t>
            </a:r>
            <a:r>
              <a:rPr lang="en-US" sz="1600" dirty="0"/>
              <a:t>, </a:t>
            </a:r>
            <a:r>
              <a:rPr lang="en-US" sz="1600" dirty="0" err="1"/>
              <a:t>sehingga</a:t>
            </a:r>
            <a:r>
              <a:rPr lang="en-US" sz="1600" dirty="0"/>
              <a:t> </a:t>
            </a:r>
            <a:r>
              <a:rPr lang="en-US" sz="1600" dirty="0" err="1"/>
              <a:t>membuat</a:t>
            </a:r>
            <a:r>
              <a:rPr lang="en-US" sz="1600" dirty="0"/>
              <a:t> website </a:t>
            </a:r>
            <a:r>
              <a:rPr lang="en-US" sz="1600" dirty="0" err="1"/>
              <a:t>terlihat</a:t>
            </a:r>
            <a:r>
              <a:rPr lang="en-US" sz="1600" dirty="0"/>
              <a:t> </a:t>
            </a:r>
            <a:r>
              <a:rPr lang="en-US" sz="1600" dirty="0" err="1"/>
              <a:t>profesional</a:t>
            </a:r>
            <a:r>
              <a:rPr lang="en-US" sz="1600" dirty="0"/>
              <a:t> dan </a:t>
            </a:r>
            <a:r>
              <a:rPr lang="en-US" sz="1600" dirty="0" err="1"/>
              <a:t>terorganisir</a:t>
            </a:r>
            <a:r>
              <a:rPr lang="en-US" sz="1600" dirty="0"/>
              <a:t>.</a:t>
            </a:r>
          </a:p>
          <a:p>
            <a:r>
              <a:rPr lang="en-US" sz="1600" b="1" dirty="0" err="1"/>
              <a:t>Komunitas</a:t>
            </a:r>
            <a:r>
              <a:rPr lang="en-US" sz="1600" b="1" dirty="0"/>
              <a:t> </a:t>
            </a:r>
            <a:r>
              <a:rPr lang="en-US" sz="1600" b="1" dirty="0" err="1"/>
              <a:t>besar</a:t>
            </a:r>
            <a:r>
              <a:rPr lang="en-US" sz="1600" dirty="0"/>
              <a:t>: Karena Bootstrap </a:t>
            </a:r>
            <a:r>
              <a:rPr lang="en-US" sz="1600" dirty="0" err="1"/>
              <a:t>merupakan</a:t>
            </a:r>
            <a:r>
              <a:rPr lang="en-US" sz="1600" dirty="0"/>
              <a:t> open-source, </a:t>
            </a:r>
            <a:r>
              <a:rPr lang="en-US" sz="1600" dirty="0" err="1"/>
              <a:t>banyak</a:t>
            </a:r>
            <a:r>
              <a:rPr lang="en-US" sz="1600" dirty="0"/>
              <a:t> </a:t>
            </a:r>
            <a:r>
              <a:rPr lang="en-US" sz="1600" dirty="0" err="1"/>
              <a:t>pengembang</a:t>
            </a:r>
            <a:r>
              <a:rPr lang="en-US" sz="1600" dirty="0"/>
              <a:t> yang </a:t>
            </a:r>
            <a:r>
              <a:rPr lang="en-US" sz="1600" dirty="0" err="1"/>
              <a:t>menggunakannya</a:t>
            </a:r>
            <a:r>
              <a:rPr lang="en-US" sz="1600" dirty="0"/>
              <a:t>, </a:t>
            </a:r>
            <a:r>
              <a:rPr lang="en-US" sz="1600" dirty="0" err="1"/>
              <a:t>sehingga</a:t>
            </a:r>
            <a:r>
              <a:rPr lang="en-US" sz="1600" dirty="0"/>
              <a:t> </a:t>
            </a:r>
            <a:r>
              <a:rPr lang="en-US" sz="1600" dirty="0" err="1"/>
              <a:t>terdapat</a:t>
            </a:r>
            <a:r>
              <a:rPr lang="en-US" sz="1600" dirty="0"/>
              <a:t> </a:t>
            </a:r>
            <a:r>
              <a:rPr lang="en-US" sz="1600" dirty="0" err="1"/>
              <a:t>banyak</a:t>
            </a:r>
            <a:r>
              <a:rPr lang="en-US" sz="1600" dirty="0"/>
              <a:t> </a:t>
            </a:r>
            <a:r>
              <a:rPr lang="en-US" sz="1600" dirty="0" err="1"/>
              <a:t>dokumentasi</a:t>
            </a:r>
            <a:r>
              <a:rPr lang="en-US" sz="1600" dirty="0"/>
              <a:t>, tutorial, dan </a:t>
            </a:r>
            <a:r>
              <a:rPr lang="en-US" sz="1600" dirty="0" err="1"/>
              <a:t>sumber</a:t>
            </a:r>
            <a:r>
              <a:rPr lang="en-US" sz="1600" dirty="0"/>
              <a:t> </a:t>
            </a:r>
            <a:r>
              <a:rPr lang="en-US" sz="1600" dirty="0" err="1"/>
              <a:t>daya</a:t>
            </a:r>
            <a:r>
              <a:rPr lang="en-US" sz="1600" dirty="0"/>
              <a:t> lain yang </a:t>
            </a:r>
            <a:r>
              <a:rPr lang="en-US" sz="1600" dirty="0" err="1"/>
              <a:t>tersedia</a:t>
            </a:r>
            <a:r>
              <a:rPr lang="en-US" sz="1600" dirty="0"/>
              <a:t>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13683A-23B5-7976-920D-DD0D06B69C8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2170710"/>
            <a:ext cx="5183188" cy="503871"/>
          </a:xfrm>
        </p:spPr>
        <p:txBody>
          <a:bodyPr>
            <a:normAutofit/>
          </a:bodyPr>
          <a:lstStyle/>
          <a:p>
            <a:r>
              <a:rPr lang="en-US" dirty="0" err="1"/>
              <a:t>Komponen</a:t>
            </a:r>
            <a:r>
              <a:rPr lang="en-US" dirty="0"/>
              <a:t> dalam Bootstrap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88B046A-800E-7205-28B7-50566D1A888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708555"/>
            <a:ext cx="5183188" cy="3481108"/>
          </a:xfrm>
        </p:spPr>
        <p:txBody>
          <a:bodyPr>
            <a:normAutofit/>
          </a:bodyPr>
          <a:lstStyle/>
          <a:p>
            <a:r>
              <a:rPr lang="en-US" sz="1600" b="1" dirty="0"/>
              <a:t>Grid</a:t>
            </a:r>
            <a:r>
              <a:rPr lang="en-US" sz="1600" dirty="0"/>
              <a:t>: </a:t>
            </a:r>
            <a:r>
              <a:rPr lang="en-US" sz="1600" dirty="0" err="1"/>
              <a:t>sistem</a:t>
            </a:r>
            <a:r>
              <a:rPr lang="en-US" sz="1600" dirty="0"/>
              <a:t> grid </a:t>
            </a:r>
            <a:r>
              <a:rPr lang="en-US" sz="1600" dirty="0" err="1"/>
              <a:t>responsif</a:t>
            </a:r>
            <a:r>
              <a:rPr lang="en-US" sz="1600" dirty="0"/>
              <a:t> yang </a:t>
            </a:r>
            <a:r>
              <a:rPr lang="en-US" sz="1600" dirty="0" err="1"/>
              <a:t>memudahkan</a:t>
            </a:r>
            <a:r>
              <a:rPr lang="en-US" sz="1600" dirty="0"/>
              <a:t> </a:t>
            </a:r>
            <a:r>
              <a:rPr lang="en-US" sz="1600" dirty="0" err="1"/>
              <a:t>pengembang</a:t>
            </a:r>
            <a:r>
              <a:rPr lang="en-US" sz="1600" dirty="0"/>
              <a:t> untuk </a:t>
            </a:r>
            <a:r>
              <a:rPr lang="en-US" sz="1600" dirty="0" err="1"/>
              <a:t>membuat</a:t>
            </a:r>
            <a:r>
              <a:rPr lang="en-US" sz="1600" dirty="0"/>
              <a:t> tata </a:t>
            </a:r>
            <a:r>
              <a:rPr lang="en-US" sz="1600" dirty="0" err="1"/>
              <a:t>letak</a:t>
            </a:r>
            <a:r>
              <a:rPr lang="en-US" sz="1600" dirty="0"/>
              <a:t> website yang </a:t>
            </a:r>
            <a:r>
              <a:rPr lang="en-US" sz="1600" dirty="0" err="1"/>
              <a:t>responsif</a:t>
            </a:r>
            <a:r>
              <a:rPr lang="en-US" sz="1600" dirty="0"/>
              <a:t>.</a:t>
            </a:r>
          </a:p>
          <a:p>
            <a:r>
              <a:rPr lang="en-US" sz="1600" b="1" dirty="0"/>
              <a:t>Navbar</a:t>
            </a:r>
            <a:r>
              <a:rPr lang="en-US" sz="1600" dirty="0"/>
              <a:t>: </a:t>
            </a:r>
            <a:r>
              <a:rPr lang="en-US" sz="1600" dirty="0" err="1"/>
              <a:t>komponen</a:t>
            </a:r>
            <a:r>
              <a:rPr lang="en-US" sz="1600" dirty="0"/>
              <a:t> untuk </a:t>
            </a:r>
            <a:r>
              <a:rPr lang="en-US" sz="1600" dirty="0" err="1"/>
              <a:t>membuat</a:t>
            </a:r>
            <a:r>
              <a:rPr lang="en-US" sz="1600" dirty="0"/>
              <a:t> menu </a:t>
            </a:r>
            <a:r>
              <a:rPr lang="en-US" sz="1600" dirty="0" err="1"/>
              <a:t>navigasi</a:t>
            </a:r>
            <a:r>
              <a:rPr lang="en-US" sz="1600" dirty="0"/>
              <a:t>.</a:t>
            </a:r>
          </a:p>
          <a:p>
            <a:r>
              <a:rPr lang="en-US" sz="1600" b="1" dirty="0"/>
              <a:t>Form</a:t>
            </a:r>
            <a:r>
              <a:rPr lang="en-US" sz="1600" dirty="0"/>
              <a:t>: </a:t>
            </a:r>
            <a:r>
              <a:rPr lang="en-US" sz="1600" dirty="0" err="1"/>
              <a:t>komponen</a:t>
            </a:r>
            <a:r>
              <a:rPr lang="en-US" sz="1600" dirty="0"/>
              <a:t> untuk </a:t>
            </a:r>
            <a:r>
              <a:rPr lang="en-US" sz="1600" dirty="0" err="1"/>
              <a:t>membuat</a:t>
            </a:r>
            <a:r>
              <a:rPr lang="en-US" sz="1600" dirty="0"/>
              <a:t> form, </a:t>
            </a:r>
            <a:r>
              <a:rPr lang="en-US" sz="1600" dirty="0" err="1"/>
              <a:t>seperti</a:t>
            </a:r>
            <a:r>
              <a:rPr lang="en-US" sz="1600" dirty="0"/>
              <a:t> textbox, checkbox, radio button, dan lain-lain.</a:t>
            </a:r>
          </a:p>
          <a:p>
            <a:r>
              <a:rPr lang="en-US" sz="1600" b="1" dirty="0"/>
              <a:t>Button</a:t>
            </a:r>
            <a:r>
              <a:rPr lang="en-US" sz="1600" dirty="0"/>
              <a:t>: </a:t>
            </a:r>
            <a:r>
              <a:rPr lang="en-US" sz="1600" dirty="0" err="1"/>
              <a:t>komponen</a:t>
            </a:r>
            <a:r>
              <a:rPr lang="en-US" sz="1600" dirty="0"/>
              <a:t> untuk </a:t>
            </a:r>
            <a:r>
              <a:rPr lang="en-US" sz="1600" dirty="0" err="1"/>
              <a:t>membuat</a:t>
            </a:r>
            <a:r>
              <a:rPr lang="en-US" sz="1600" dirty="0"/>
              <a:t> </a:t>
            </a:r>
            <a:r>
              <a:rPr lang="en-US" sz="1600" dirty="0" err="1"/>
              <a:t>tombol</a:t>
            </a:r>
            <a:r>
              <a:rPr lang="en-US" sz="1600" dirty="0"/>
              <a:t> yang </a:t>
            </a:r>
            <a:r>
              <a:rPr lang="en-US" sz="1600" dirty="0" err="1"/>
              <a:t>berbeda</a:t>
            </a:r>
            <a:r>
              <a:rPr lang="en-US" sz="1600" dirty="0"/>
              <a:t> </a:t>
            </a:r>
            <a:r>
              <a:rPr lang="en-US" sz="1600" dirty="0" err="1"/>
              <a:t>jenis</a:t>
            </a:r>
            <a:r>
              <a:rPr lang="en-US" sz="1600" dirty="0"/>
              <a:t> dan ukuran.</a:t>
            </a:r>
          </a:p>
          <a:p>
            <a:r>
              <a:rPr lang="en-US" sz="1600" b="1" dirty="0"/>
              <a:t>Card</a:t>
            </a:r>
            <a:r>
              <a:rPr lang="en-US" sz="1600" dirty="0"/>
              <a:t>: </a:t>
            </a:r>
            <a:r>
              <a:rPr lang="en-US" sz="1600" dirty="0" err="1"/>
              <a:t>komponen</a:t>
            </a:r>
            <a:r>
              <a:rPr lang="en-US" sz="1600" dirty="0"/>
              <a:t> untuk </a:t>
            </a:r>
            <a:r>
              <a:rPr lang="en-US" sz="1600" dirty="0" err="1"/>
              <a:t>membuat</a:t>
            </a:r>
            <a:r>
              <a:rPr lang="en-US" sz="1600" dirty="0"/>
              <a:t> </a:t>
            </a:r>
            <a:r>
              <a:rPr lang="en-US" sz="1600" dirty="0" err="1"/>
              <a:t>kartu</a:t>
            </a:r>
            <a:r>
              <a:rPr lang="en-US" sz="1600" dirty="0"/>
              <a:t> atau panel yang </a:t>
            </a:r>
            <a:r>
              <a:rPr lang="en-US" sz="1600" dirty="0" err="1"/>
              <a:t>bisa</a:t>
            </a:r>
            <a:r>
              <a:rPr lang="en-US" sz="1600" dirty="0"/>
              <a:t> </a:t>
            </a:r>
            <a:r>
              <a:rPr lang="en-US" sz="1600" dirty="0" err="1"/>
              <a:t>digunakan</a:t>
            </a:r>
            <a:r>
              <a:rPr lang="en-US" sz="1600" dirty="0"/>
              <a:t> untuk </a:t>
            </a:r>
            <a:r>
              <a:rPr lang="en-US" sz="1600" dirty="0" err="1"/>
              <a:t>menampilkan</a:t>
            </a:r>
            <a:r>
              <a:rPr lang="en-US" sz="1600" dirty="0"/>
              <a:t> informasi.</a:t>
            </a:r>
          </a:p>
        </p:txBody>
      </p:sp>
      <p:pic>
        <p:nvPicPr>
          <p:cNvPr id="3074" name="Picture 2" descr="Bootstrap (front-end framework) - Wikipedia">
            <a:extLst>
              <a:ext uri="{FF2B5EF4-FFF2-40B4-BE49-F238E27FC236}">
                <a16:creationId xmlns:a16="http://schemas.microsoft.com/office/drawing/2014/main" id="{85C3E8EC-027C-20F6-4C40-CC770CB42C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6766" y="5488618"/>
            <a:ext cx="1549434" cy="1234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81304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ownload wallpaper 3840x2160 mountains, forest, fog, landscape 4k uhd 16:9  hd background">
            <a:extLst>
              <a:ext uri="{FF2B5EF4-FFF2-40B4-BE49-F238E27FC236}">
                <a16:creationId xmlns:a16="http://schemas.microsoft.com/office/drawing/2014/main" id="{904A9556-C1B5-EB4D-8EB0-BCCA043C25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CCFDB68-66E9-3D42-ADAA-4A190DE7317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10000"/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118A0D9-6468-D042-8C6D-48BB63286FD9}"/>
              </a:ext>
            </a:extLst>
          </p:cNvPr>
          <p:cNvSpPr/>
          <p:nvPr/>
        </p:nvSpPr>
        <p:spPr>
          <a:xfrm>
            <a:off x="0" y="2808296"/>
            <a:ext cx="12191998" cy="40795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50B370A-D2D8-EB4C-B866-AF69618FDBAD}"/>
              </a:ext>
            </a:extLst>
          </p:cNvPr>
          <p:cNvSpPr txBox="1"/>
          <p:nvPr/>
        </p:nvSpPr>
        <p:spPr>
          <a:xfrm>
            <a:off x="-1" y="1141771"/>
            <a:ext cx="12191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CodeIgniter (CI)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0B2E7FE-26BB-1F49-A7B8-017DB2966BAD}"/>
              </a:ext>
            </a:extLst>
          </p:cNvPr>
          <p:cNvSpPr txBox="1"/>
          <p:nvPr/>
        </p:nvSpPr>
        <p:spPr>
          <a:xfrm>
            <a:off x="1769085" y="1704942"/>
            <a:ext cx="86538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sz="1200" b="1" i="0" dirty="0" err="1">
                <a:solidFill>
                  <a:srgbClr val="FFFE96"/>
                </a:solidFill>
                <a:effectLst/>
                <a:latin typeface="arial" panose="020B0604020202020204" pitchFamily="34" charset="0"/>
              </a:rPr>
              <a:t>Codeigniter</a:t>
            </a:r>
            <a:r>
              <a:rPr lang="en-ID" sz="120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sz="120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merupakan</a:t>
            </a:r>
            <a:r>
              <a:rPr lang="en-ID" sz="120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sz="120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suatu</a:t>
            </a:r>
            <a:r>
              <a:rPr lang="en-ID" sz="120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Web Application Framework (WAF) yang </a:t>
            </a:r>
            <a:r>
              <a:rPr lang="en-ID" sz="120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dirancang</a:t>
            </a:r>
            <a:r>
              <a:rPr lang="en-ID" sz="120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sz="120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khusus</a:t>
            </a:r>
            <a:r>
              <a:rPr lang="en-ID" sz="120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sz="120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untuk</a:t>
            </a:r>
            <a:r>
              <a:rPr lang="en-ID" sz="120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sz="120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mempermudah</a:t>
            </a:r>
            <a:r>
              <a:rPr lang="en-ID" sz="120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developer web </a:t>
            </a:r>
            <a:r>
              <a:rPr lang="en-ID" sz="120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dalam</a:t>
            </a:r>
            <a:r>
              <a:rPr lang="en-ID" sz="120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sz="120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mengembangkan</a:t>
            </a:r>
            <a:r>
              <a:rPr lang="en-ID" sz="120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sz="120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aplikasi</a:t>
            </a:r>
            <a:r>
              <a:rPr lang="en-ID" sz="120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sz="120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berbasis</a:t>
            </a:r>
            <a:r>
              <a:rPr lang="en-ID" sz="120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web.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EDAD014-7ED0-344E-9D81-4A41650A9E3F}"/>
              </a:ext>
            </a:extLst>
          </p:cNvPr>
          <p:cNvGrpSpPr/>
          <p:nvPr/>
        </p:nvGrpSpPr>
        <p:grpSpPr>
          <a:xfrm>
            <a:off x="5463409" y="2359115"/>
            <a:ext cx="1265177" cy="256674"/>
            <a:chOff x="5133474" y="3914273"/>
            <a:chExt cx="1265177" cy="256674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E4ADCAB4-84C1-6549-B007-C3E4DE103309}"/>
                </a:ext>
              </a:extLst>
            </p:cNvPr>
            <p:cNvSpPr/>
            <p:nvPr/>
          </p:nvSpPr>
          <p:spPr>
            <a:xfrm>
              <a:off x="5133474" y="3914274"/>
              <a:ext cx="256673" cy="256673"/>
            </a:xfrm>
            <a:prstGeom prst="ellipse">
              <a:avLst/>
            </a:prstGeom>
            <a:solidFill>
              <a:srgbClr val="1929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7B45ED3C-1B78-5044-A7F6-6B0C3D3F2A51}"/>
                </a:ext>
              </a:extLst>
            </p:cNvPr>
            <p:cNvSpPr/>
            <p:nvPr/>
          </p:nvSpPr>
          <p:spPr>
            <a:xfrm>
              <a:off x="5469642" y="3914273"/>
              <a:ext cx="256673" cy="256673"/>
            </a:xfrm>
            <a:prstGeom prst="ellipse">
              <a:avLst/>
            </a:prstGeom>
            <a:solidFill>
              <a:srgbClr val="146C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508819A5-588D-5345-907B-5932BFE62A28}"/>
                </a:ext>
              </a:extLst>
            </p:cNvPr>
            <p:cNvSpPr/>
            <p:nvPr/>
          </p:nvSpPr>
          <p:spPr>
            <a:xfrm>
              <a:off x="5805810" y="3914273"/>
              <a:ext cx="256673" cy="256673"/>
            </a:xfrm>
            <a:prstGeom prst="ellipse">
              <a:avLst/>
            </a:prstGeom>
            <a:solidFill>
              <a:srgbClr val="9FD2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0CAB5D8E-ECFD-E34E-B4FD-43961C37C359}"/>
                </a:ext>
              </a:extLst>
            </p:cNvPr>
            <p:cNvSpPr/>
            <p:nvPr/>
          </p:nvSpPr>
          <p:spPr>
            <a:xfrm>
              <a:off x="6141978" y="3914273"/>
              <a:ext cx="256673" cy="256673"/>
            </a:xfrm>
            <a:prstGeom prst="ellipse">
              <a:avLst/>
            </a:prstGeom>
            <a:solidFill>
              <a:srgbClr val="FFFE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6E1E3631-CAEB-DC47-B444-EE884F3CBC00}"/>
              </a:ext>
            </a:extLst>
          </p:cNvPr>
          <p:cNvGrpSpPr/>
          <p:nvPr/>
        </p:nvGrpSpPr>
        <p:grpSpPr>
          <a:xfrm>
            <a:off x="4242493" y="6425716"/>
            <a:ext cx="3786507" cy="266816"/>
            <a:chOff x="3911082" y="124587"/>
            <a:chExt cx="3786507" cy="266816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83F3E5F-A474-0848-9F9F-FDFD7D540A03}"/>
                </a:ext>
              </a:extLst>
            </p:cNvPr>
            <p:cNvSpPr txBox="1"/>
            <p:nvPr/>
          </p:nvSpPr>
          <p:spPr>
            <a:xfrm>
              <a:off x="4125358" y="129793"/>
              <a:ext cx="108673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100" dirty="0" err="1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sibermu.ac.id</a:t>
              </a:r>
              <a:endParaRPr lang="en-US" sz="11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81F107A-837C-714A-B203-EF7D525EB38B}"/>
                </a:ext>
              </a:extLst>
            </p:cNvPr>
            <p:cNvSpPr txBox="1"/>
            <p:nvPr/>
          </p:nvSpPr>
          <p:spPr>
            <a:xfrm>
              <a:off x="6610856" y="124587"/>
              <a:ext cx="108673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1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@</a:t>
              </a:r>
              <a:r>
                <a:rPr lang="en-US" sz="1100" dirty="0" err="1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SiberMu</a:t>
              </a:r>
              <a:endParaRPr lang="en-US" sz="11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AAAEC58B-79CE-324E-B5F1-4CA667B8AAE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chemeClr val="tx1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5536023" y="174257"/>
              <a:ext cx="1047715" cy="179740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93579ADD-1249-394F-B4F0-45B0F0AB6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prstClr val="black"/>
                <a:schemeClr val="tx2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3911082" y="174257"/>
              <a:ext cx="196398" cy="196014"/>
            </a:xfrm>
            <a:prstGeom prst="rect">
              <a:avLst/>
            </a:prstGeom>
          </p:spPr>
        </p:pic>
      </p:grpSp>
      <p:pic>
        <p:nvPicPr>
          <p:cNvPr id="36" name="Picture 35">
            <a:extLst>
              <a:ext uri="{FF2B5EF4-FFF2-40B4-BE49-F238E27FC236}">
                <a16:creationId xmlns:a16="http://schemas.microsoft.com/office/drawing/2014/main" id="{D98BABBE-A0FD-4043-9E0B-D4A4F4BE0D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50076" y="382084"/>
            <a:ext cx="491844" cy="574228"/>
          </a:xfrm>
          <a:prstGeom prst="rect">
            <a:avLst/>
          </a:prstGeom>
        </p:spPr>
      </p:pic>
      <p:pic>
        <p:nvPicPr>
          <p:cNvPr id="3" name="Picture 2" descr="CodeIgniter Logo PNG Transparent &amp; SVG Vector - Freebie Supply">
            <a:extLst>
              <a:ext uri="{FF2B5EF4-FFF2-40B4-BE49-F238E27FC236}">
                <a16:creationId xmlns:a16="http://schemas.microsoft.com/office/drawing/2014/main" id="{AFB0FE78-700F-57B2-F5AC-7134C567BD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930" y="463604"/>
            <a:ext cx="1479153" cy="1756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3482DFD-33C8-E8F6-3784-46AA46332D53}"/>
              </a:ext>
            </a:extLst>
          </p:cNvPr>
          <p:cNvSpPr txBox="1"/>
          <p:nvPr/>
        </p:nvSpPr>
        <p:spPr>
          <a:xfrm>
            <a:off x="648798" y="3315517"/>
            <a:ext cx="10696260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Mudah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dipelajari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: CI 3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memiliki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kurva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belajar yang sangat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cepat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dan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mudah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dipelajari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bahkan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untuk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pemula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sekalipun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Dokumentasi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resmi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CodeIgniter 3 sangat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jelas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dan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terstruktur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sehingga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memudahkan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pengguna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untuk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memahami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konsep-konsep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dasar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dan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fitur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yang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tersedia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Kinerja yang baik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: CI 3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dirancang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untuk memberikan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kinerja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yang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cepat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dan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efisien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. Beberapa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fitur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yang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membantu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meningkatkan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kinerja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termasuk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sistem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cache yang dapat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dikonfigurasi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, dan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penggunaan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helper yang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teroptimasi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Struktur MVC yang kuat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: CI 3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menggunakan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struktur Model-View-Controller (MVC) yang kuat dan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fleksibel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memisahkan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kode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menjadi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tiga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bagian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yang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berbeda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sehingga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memudahkan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pengembangan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dan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pemeliharaan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kode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Ringan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 dan </a:t>
            </a:r>
            <a:r>
              <a:rPr lang="en-US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bersifat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 modular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: CI 3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merupakan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framework yang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ringan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dan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bersifat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modular,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artinya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Anda hanya perlu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memuat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komponen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yang Anda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butuhkan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dalam aplikasi Anda. Selain itu, CI 3 juga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menyediakan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library dan helper yang sangat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berguna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untuk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mempercepat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proses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pengembangan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ID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BD5F99-E719-D542-59A5-00CA7A25E3C2}"/>
              </a:ext>
            </a:extLst>
          </p:cNvPr>
          <p:cNvSpPr txBox="1"/>
          <p:nvPr/>
        </p:nvSpPr>
        <p:spPr>
          <a:xfrm>
            <a:off x="4727212" y="2898215"/>
            <a:ext cx="4375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Keunggulan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CI 3</a:t>
            </a:r>
          </a:p>
        </p:txBody>
      </p:sp>
    </p:spTree>
    <p:extLst>
      <p:ext uri="{BB962C8B-B14F-4D97-AF65-F5344CB8AC3E}">
        <p14:creationId xmlns:p14="http://schemas.microsoft.com/office/powerpoint/2010/main" val="25873978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ownload wallpaper 3840x2160 mountains, forest, fog, landscape 4k uhd 16:9  hd background">
            <a:extLst>
              <a:ext uri="{FF2B5EF4-FFF2-40B4-BE49-F238E27FC236}">
                <a16:creationId xmlns:a16="http://schemas.microsoft.com/office/drawing/2014/main" id="{904A9556-C1B5-EB4D-8EB0-BCCA043C25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CCFDB68-66E9-3D42-ADAA-4A190DE7317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10000"/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118A0D9-6468-D042-8C6D-48BB63286FD9}"/>
              </a:ext>
            </a:extLst>
          </p:cNvPr>
          <p:cNvSpPr/>
          <p:nvPr/>
        </p:nvSpPr>
        <p:spPr>
          <a:xfrm>
            <a:off x="0" y="3458818"/>
            <a:ext cx="12191998" cy="3429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50B370A-D2D8-EB4C-B866-AF69618FDBAD}"/>
              </a:ext>
            </a:extLst>
          </p:cNvPr>
          <p:cNvSpPr txBox="1"/>
          <p:nvPr/>
        </p:nvSpPr>
        <p:spPr>
          <a:xfrm>
            <a:off x="-1" y="1141771"/>
            <a:ext cx="12191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CodeIgniter </a:t>
            </a:r>
            <a:r>
              <a:rPr lang="en-US" sz="2000" b="1" dirty="0">
                <a:solidFill>
                  <a:srgbClr val="FFFE9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(CI)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0B2E7FE-26BB-1F49-A7B8-017DB2966BAD}"/>
              </a:ext>
            </a:extLst>
          </p:cNvPr>
          <p:cNvSpPr txBox="1"/>
          <p:nvPr/>
        </p:nvSpPr>
        <p:spPr>
          <a:xfrm>
            <a:off x="1769085" y="1704942"/>
            <a:ext cx="86538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sz="1200" b="1" i="0" dirty="0" err="1">
                <a:solidFill>
                  <a:srgbClr val="FFFE96"/>
                </a:solidFill>
                <a:effectLst/>
                <a:latin typeface="arial" panose="020B0604020202020204" pitchFamily="34" charset="0"/>
              </a:rPr>
              <a:t>Codeigniter</a:t>
            </a:r>
            <a:r>
              <a:rPr lang="en-ID" sz="120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sz="120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merupakan</a:t>
            </a:r>
            <a:r>
              <a:rPr lang="en-ID" sz="120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sz="120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suatu</a:t>
            </a:r>
            <a:r>
              <a:rPr lang="en-ID" sz="120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Web Application Framework (WAF) yang </a:t>
            </a:r>
            <a:r>
              <a:rPr lang="en-ID" sz="120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dirancang</a:t>
            </a:r>
            <a:r>
              <a:rPr lang="en-ID" sz="120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sz="120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khusus</a:t>
            </a:r>
            <a:r>
              <a:rPr lang="en-ID" sz="120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sz="120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untuk</a:t>
            </a:r>
            <a:r>
              <a:rPr lang="en-ID" sz="120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sz="120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mempermudah</a:t>
            </a:r>
            <a:r>
              <a:rPr lang="en-ID" sz="120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developer web </a:t>
            </a:r>
            <a:r>
              <a:rPr lang="en-ID" sz="120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dalam</a:t>
            </a:r>
            <a:r>
              <a:rPr lang="en-ID" sz="120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sz="120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mengembangkan</a:t>
            </a:r>
            <a:r>
              <a:rPr lang="en-ID" sz="120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sz="120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aplikasi</a:t>
            </a:r>
            <a:r>
              <a:rPr lang="en-ID" sz="120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sz="120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berbasis</a:t>
            </a:r>
            <a:r>
              <a:rPr lang="en-ID" sz="120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web.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EDAD014-7ED0-344E-9D81-4A41650A9E3F}"/>
              </a:ext>
            </a:extLst>
          </p:cNvPr>
          <p:cNvGrpSpPr/>
          <p:nvPr/>
        </p:nvGrpSpPr>
        <p:grpSpPr>
          <a:xfrm>
            <a:off x="5463409" y="2766619"/>
            <a:ext cx="1265177" cy="256674"/>
            <a:chOff x="5133474" y="3914273"/>
            <a:chExt cx="1265177" cy="256674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E4ADCAB4-84C1-6549-B007-C3E4DE103309}"/>
                </a:ext>
              </a:extLst>
            </p:cNvPr>
            <p:cNvSpPr/>
            <p:nvPr/>
          </p:nvSpPr>
          <p:spPr>
            <a:xfrm>
              <a:off x="5133474" y="3914274"/>
              <a:ext cx="256673" cy="256673"/>
            </a:xfrm>
            <a:prstGeom prst="ellipse">
              <a:avLst/>
            </a:prstGeom>
            <a:solidFill>
              <a:srgbClr val="1929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7B45ED3C-1B78-5044-A7F6-6B0C3D3F2A51}"/>
                </a:ext>
              </a:extLst>
            </p:cNvPr>
            <p:cNvSpPr/>
            <p:nvPr/>
          </p:nvSpPr>
          <p:spPr>
            <a:xfrm>
              <a:off x="5469642" y="3914273"/>
              <a:ext cx="256673" cy="256673"/>
            </a:xfrm>
            <a:prstGeom prst="ellipse">
              <a:avLst/>
            </a:prstGeom>
            <a:solidFill>
              <a:srgbClr val="146C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508819A5-588D-5345-907B-5932BFE62A28}"/>
                </a:ext>
              </a:extLst>
            </p:cNvPr>
            <p:cNvSpPr/>
            <p:nvPr/>
          </p:nvSpPr>
          <p:spPr>
            <a:xfrm>
              <a:off x="5805810" y="3914273"/>
              <a:ext cx="256673" cy="256673"/>
            </a:xfrm>
            <a:prstGeom prst="ellipse">
              <a:avLst/>
            </a:prstGeom>
            <a:solidFill>
              <a:srgbClr val="9FD2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0CAB5D8E-ECFD-E34E-B4FD-43961C37C359}"/>
                </a:ext>
              </a:extLst>
            </p:cNvPr>
            <p:cNvSpPr/>
            <p:nvPr/>
          </p:nvSpPr>
          <p:spPr>
            <a:xfrm>
              <a:off x="6141978" y="3914273"/>
              <a:ext cx="256673" cy="256673"/>
            </a:xfrm>
            <a:prstGeom prst="ellipse">
              <a:avLst/>
            </a:prstGeom>
            <a:solidFill>
              <a:srgbClr val="FFFE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6E1E3631-CAEB-DC47-B444-EE884F3CBC00}"/>
              </a:ext>
            </a:extLst>
          </p:cNvPr>
          <p:cNvGrpSpPr/>
          <p:nvPr/>
        </p:nvGrpSpPr>
        <p:grpSpPr>
          <a:xfrm>
            <a:off x="4242493" y="6425716"/>
            <a:ext cx="3786507" cy="266816"/>
            <a:chOff x="3911082" y="124587"/>
            <a:chExt cx="3786507" cy="266816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83F3E5F-A474-0848-9F9F-FDFD7D540A03}"/>
                </a:ext>
              </a:extLst>
            </p:cNvPr>
            <p:cNvSpPr txBox="1"/>
            <p:nvPr/>
          </p:nvSpPr>
          <p:spPr>
            <a:xfrm>
              <a:off x="4125358" y="129793"/>
              <a:ext cx="108673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100" dirty="0" err="1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sibermu.ac.id</a:t>
              </a:r>
              <a:endParaRPr lang="en-US" sz="11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81F107A-837C-714A-B203-EF7D525EB38B}"/>
                </a:ext>
              </a:extLst>
            </p:cNvPr>
            <p:cNvSpPr txBox="1"/>
            <p:nvPr/>
          </p:nvSpPr>
          <p:spPr>
            <a:xfrm>
              <a:off x="6610856" y="124587"/>
              <a:ext cx="108673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1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@</a:t>
              </a:r>
              <a:r>
                <a:rPr lang="en-US" sz="1100" dirty="0" err="1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SiberMu</a:t>
              </a:r>
              <a:endParaRPr lang="en-US" sz="11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AAAEC58B-79CE-324E-B5F1-4CA667B8AAE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chemeClr val="tx1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5536023" y="174257"/>
              <a:ext cx="1047715" cy="179740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93579ADD-1249-394F-B4F0-45B0F0AB6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prstClr val="black"/>
                <a:schemeClr val="tx2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3911082" y="174257"/>
              <a:ext cx="196398" cy="196014"/>
            </a:xfrm>
            <a:prstGeom prst="rect">
              <a:avLst/>
            </a:prstGeom>
          </p:spPr>
        </p:pic>
      </p:grpSp>
      <p:pic>
        <p:nvPicPr>
          <p:cNvPr id="36" name="Picture 35">
            <a:extLst>
              <a:ext uri="{FF2B5EF4-FFF2-40B4-BE49-F238E27FC236}">
                <a16:creationId xmlns:a16="http://schemas.microsoft.com/office/drawing/2014/main" id="{D98BABBE-A0FD-4043-9E0B-D4A4F4BE0D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50076" y="382084"/>
            <a:ext cx="491844" cy="574228"/>
          </a:xfrm>
          <a:prstGeom prst="rect">
            <a:avLst/>
          </a:prstGeom>
        </p:spPr>
      </p:pic>
      <p:pic>
        <p:nvPicPr>
          <p:cNvPr id="3" name="Picture 2" descr="CodeIgniter Logo PNG Transparent &amp; SVG Vector - Freebie Supply">
            <a:extLst>
              <a:ext uri="{FF2B5EF4-FFF2-40B4-BE49-F238E27FC236}">
                <a16:creationId xmlns:a16="http://schemas.microsoft.com/office/drawing/2014/main" id="{AFB0FE78-700F-57B2-F5AC-7134C567BD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975" y="1622127"/>
            <a:ext cx="1479153" cy="1756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3482DFD-33C8-E8F6-3784-46AA46332D53}"/>
              </a:ext>
            </a:extLst>
          </p:cNvPr>
          <p:cNvSpPr txBox="1"/>
          <p:nvPr/>
        </p:nvSpPr>
        <p:spPr>
          <a:xfrm>
            <a:off x="708120" y="3904516"/>
            <a:ext cx="1069626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Komunitas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 yang </a:t>
            </a:r>
            <a:r>
              <a:rPr lang="en-US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besar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: CI 3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memiliki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komunitas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yang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besar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dan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aktif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, dengan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banyak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pengembang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yang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berkontribusi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pada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pengembangan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framework ini. Hal ini berarti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bahwa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terdapat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banyak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tutorial,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dokumentasi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, dan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sumber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daya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lain yang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tersedia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secara online.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Kompatibilitas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 yang baik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: CI 3 dapat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berjalan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pada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sebagian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besar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server web yang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mendukung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PHP,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serta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kompatibel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dengan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berbagai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versi PHP.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Keamanan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: CI 3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menyediakan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berbagai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fitur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keamanan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yang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membantu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melindungi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aplikasi Anda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dari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serangan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seperti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fitur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enkripsi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validasi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input, dan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proteksi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CSRF.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Integrasi dengan library dan plugin lain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: CI 3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menyediakan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antarmuka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yang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mudah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untuk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integrasi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dengan library dan plugin lain,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seperti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database,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sesi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, file upload, dan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banyak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lagi.</a:t>
            </a:r>
            <a:endParaRPr lang="en-ID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BD5F99-E719-D542-59A5-00CA7A25E3C2}"/>
              </a:ext>
            </a:extLst>
          </p:cNvPr>
          <p:cNvSpPr txBox="1"/>
          <p:nvPr/>
        </p:nvSpPr>
        <p:spPr>
          <a:xfrm>
            <a:off x="4786534" y="3487214"/>
            <a:ext cx="4375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Keunggulan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CI 3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Lanjutan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7049192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0F3DC-DB23-4C6E-841A-EB74CA68B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Editor </a:t>
            </a:r>
            <a:r>
              <a:rPr lang="en-US" dirty="0">
                <a:solidFill>
                  <a:srgbClr val="FFFE96"/>
                </a:solidFill>
              </a:rPr>
              <a:t>Visual Studio Code</a:t>
            </a:r>
            <a:endParaRPr lang="en-ID" dirty="0">
              <a:solidFill>
                <a:srgbClr val="FFFE96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3AD471-7325-482D-9DDA-08CF806BC6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06319"/>
            <a:ext cx="8383621" cy="3870643"/>
          </a:xfrm>
        </p:spPr>
        <p:txBody>
          <a:bodyPr>
            <a:normAutofit/>
          </a:bodyPr>
          <a:lstStyle/>
          <a:p>
            <a:pPr algn="l"/>
            <a:r>
              <a:rPr lang="en-ID" sz="2400" b="1" i="0" dirty="0">
                <a:solidFill>
                  <a:srgbClr val="45464B"/>
                </a:solidFill>
                <a:effectLst/>
                <a:latin typeface="Mulish"/>
              </a:rPr>
              <a:t>Visual Studio Code </a:t>
            </a:r>
            <a:r>
              <a:rPr lang="en-ID" sz="2400" b="0" i="0" dirty="0" err="1">
                <a:solidFill>
                  <a:srgbClr val="45464B"/>
                </a:solidFill>
                <a:effectLst/>
                <a:latin typeface="Mulish"/>
              </a:rPr>
              <a:t>adalah</a:t>
            </a:r>
            <a:r>
              <a:rPr lang="en-ID" sz="2400" b="0" i="0" dirty="0">
                <a:solidFill>
                  <a:srgbClr val="45464B"/>
                </a:solidFill>
                <a:effectLst/>
                <a:latin typeface="Mulish"/>
              </a:rPr>
              <a:t> </a:t>
            </a:r>
            <a:r>
              <a:rPr lang="en-ID" sz="2400" b="0" i="0" dirty="0" err="1">
                <a:solidFill>
                  <a:srgbClr val="45464B"/>
                </a:solidFill>
                <a:effectLst/>
                <a:latin typeface="Mulish"/>
              </a:rPr>
              <a:t>aplikasi</a:t>
            </a:r>
            <a:r>
              <a:rPr lang="en-ID" sz="2400" b="0" i="0" dirty="0">
                <a:solidFill>
                  <a:srgbClr val="45464B"/>
                </a:solidFill>
                <a:effectLst/>
                <a:latin typeface="Mulish"/>
              </a:rPr>
              <a:t> code editor </a:t>
            </a:r>
            <a:r>
              <a:rPr lang="en-ID" sz="2400" b="0" i="0" dirty="0" err="1">
                <a:solidFill>
                  <a:srgbClr val="45464B"/>
                </a:solidFill>
                <a:effectLst/>
                <a:latin typeface="Mulish"/>
              </a:rPr>
              <a:t>buatan</a:t>
            </a:r>
            <a:r>
              <a:rPr lang="en-ID" sz="2400" b="0" i="0" dirty="0">
                <a:solidFill>
                  <a:srgbClr val="45464B"/>
                </a:solidFill>
                <a:effectLst/>
                <a:latin typeface="Mulish"/>
              </a:rPr>
              <a:t> Microsoft yang </a:t>
            </a:r>
            <a:r>
              <a:rPr lang="en-ID" sz="2400" b="0" i="0" dirty="0" err="1">
                <a:solidFill>
                  <a:srgbClr val="45464B"/>
                </a:solidFill>
                <a:effectLst/>
                <a:latin typeface="Mulish"/>
              </a:rPr>
              <a:t>dapat</a:t>
            </a:r>
            <a:r>
              <a:rPr lang="en-ID" sz="2400" b="0" i="0" dirty="0">
                <a:solidFill>
                  <a:srgbClr val="45464B"/>
                </a:solidFill>
                <a:effectLst/>
                <a:latin typeface="Mulish"/>
              </a:rPr>
              <a:t> </a:t>
            </a:r>
            <a:r>
              <a:rPr lang="en-ID" sz="2400" b="0" i="0" dirty="0" err="1">
                <a:solidFill>
                  <a:srgbClr val="45464B"/>
                </a:solidFill>
                <a:effectLst/>
                <a:latin typeface="Mulish"/>
              </a:rPr>
              <a:t>dijalankan</a:t>
            </a:r>
            <a:r>
              <a:rPr lang="en-ID" sz="2400" b="0" i="0" dirty="0">
                <a:solidFill>
                  <a:srgbClr val="45464B"/>
                </a:solidFill>
                <a:effectLst/>
                <a:latin typeface="Mulish"/>
              </a:rPr>
              <a:t> di </a:t>
            </a:r>
            <a:r>
              <a:rPr lang="en-ID" sz="2400" b="0" i="0" dirty="0" err="1">
                <a:solidFill>
                  <a:srgbClr val="45464B"/>
                </a:solidFill>
                <a:effectLst/>
                <a:latin typeface="Mulish"/>
              </a:rPr>
              <a:t>semua</a:t>
            </a:r>
            <a:r>
              <a:rPr lang="en-ID" sz="2400" b="0" i="0" dirty="0">
                <a:solidFill>
                  <a:srgbClr val="45464B"/>
                </a:solidFill>
                <a:effectLst/>
                <a:latin typeface="Mulish"/>
              </a:rPr>
              <a:t> </a:t>
            </a:r>
            <a:r>
              <a:rPr lang="en-ID" sz="2400" b="0" i="0" dirty="0" err="1">
                <a:solidFill>
                  <a:srgbClr val="45464B"/>
                </a:solidFill>
                <a:effectLst/>
                <a:latin typeface="Mulish"/>
              </a:rPr>
              <a:t>perangkat</a:t>
            </a:r>
            <a:r>
              <a:rPr lang="en-ID" sz="2400" b="0" i="0" dirty="0">
                <a:solidFill>
                  <a:srgbClr val="45464B"/>
                </a:solidFill>
                <a:effectLst/>
                <a:latin typeface="Mulish"/>
              </a:rPr>
              <a:t> desktop </a:t>
            </a:r>
            <a:r>
              <a:rPr lang="en-ID" sz="2400" b="0" i="0" dirty="0" err="1">
                <a:solidFill>
                  <a:srgbClr val="45464B"/>
                </a:solidFill>
                <a:effectLst/>
                <a:latin typeface="Mulish"/>
              </a:rPr>
              <a:t>secara</a:t>
            </a:r>
            <a:r>
              <a:rPr lang="en-ID" sz="2400" b="0" i="0" dirty="0">
                <a:solidFill>
                  <a:srgbClr val="45464B"/>
                </a:solidFill>
                <a:effectLst/>
                <a:latin typeface="Mulish"/>
              </a:rPr>
              <a:t> gratis. </a:t>
            </a:r>
            <a:r>
              <a:rPr lang="en-ID" sz="2400" b="0" i="0" dirty="0" err="1">
                <a:solidFill>
                  <a:srgbClr val="45464B"/>
                </a:solidFill>
                <a:effectLst/>
                <a:latin typeface="Mulish"/>
              </a:rPr>
              <a:t>Kelengkapan</a:t>
            </a:r>
            <a:r>
              <a:rPr lang="en-ID" sz="2400" b="0" i="0" dirty="0">
                <a:solidFill>
                  <a:srgbClr val="45464B"/>
                </a:solidFill>
                <a:effectLst/>
                <a:latin typeface="Mulish"/>
              </a:rPr>
              <a:t> </a:t>
            </a:r>
            <a:r>
              <a:rPr lang="en-ID" sz="2400" b="0" i="0" dirty="0" err="1">
                <a:solidFill>
                  <a:srgbClr val="45464B"/>
                </a:solidFill>
                <a:effectLst/>
                <a:latin typeface="Mulish"/>
              </a:rPr>
              <a:t>fitur</a:t>
            </a:r>
            <a:r>
              <a:rPr lang="en-ID" sz="2400" b="0" i="0" dirty="0">
                <a:solidFill>
                  <a:srgbClr val="45464B"/>
                </a:solidFill>
                <a:effectLst/>
                <a:latin typeface="Mulish"/>
              </a:rPr>
              <a:t> dan </a:t>
            </a:r>
            <a:r>
              <a:rPr lang="en-ID" sz="2400" b="0" i="0" dirty="0" err="1">
                <a:solidFill>
                  <a:srgbClr val="45464B"/>
                </a:solidFill>
                <a:effectLst/>
                <a:latin typeface="Mulish"/>
              </a:rPr>
              <a:t>ekstensi</a:t>
            </a:r>
            <a:r>
              <a:rPr lang="en-ID" sz="2400" b="0" i="0" dirty="0">
                <a:solidFill>
                  <a:srgbClr val="45464B"/>
                </a:solidFill>
                <a:effectLst/>
                <a:latin typeface="Mulish"/>
              </a:rPr>
              <a:t> </a:t>
            </a:r>
            <a:r>
              <a:rPr lang="en-ID" sz="2400" b="0" i="0" dirty="0" err="1">
                <a:solidFill>
                  <a:srgbClr val="45464B"/>
                </a:solidFill>
                <a:effectLst/>
                <a:latin typeface="Mulish"/>
              </a:rPr>
              <a:t>membuat</a:t>
            </a:r>
            <a:r>
              <a:rPr lang="en-ID" sz="2400" b="0" i="0" dirty="0">
                <a:solidFill>
                  <a:srgbClr val="45464B"/>
                </a:solidFill>
                <a:effectLst/>
                <a:latin typeface="Mulish"/>
              </a:rPr>
              <a:t> code editor </a:t>
            </a:r>
            <a:r>
              <a:rPr lang="en-ID" sz="2400" b="0" i="0" dirty="0" err="1">
                <a:solidFill>
                  <a:srgbClr val="45464B"/>
                </a:solidFill>
                <a:effectLst/>
                <a:latin typeface="Mulish"/>
              </a:rPr>
              <a:t>ini</a:t>
            </a:r>
            <a:r>
              <a:rPr lang="en-ID" sz="2400" b="0" i="0" dirty="0">
                <a:solidFill>
                  <a:srgbClr val="45464B"/>
                </a:solidFill>
                <a:effectLst/>
                <a:latin typeface="Mulish"/>
              </a:rPr>
              <a:t> </a:t>
            </a:r>
            <a:r>
              <a:rPr lang="en-ID" sz="2400" b="0" i="0" dirty="0" err="1">
                <a:solidFill>
                  <a:srgbClr val="45464B"/>
                </a:solidFill>
                <a:effectLst/>
                <a:latin typeface="Mulish"/>
              </a:rPr>
              <a:t>menjadi</a:t>
            </a:r>
            <a:r>
              <a:rPr lang="en-ID" sz="2400" b="0" i="0" dirty="0">
                <a:solidFill>
                  <a:srgbClr val="45464B"/>
                </a:solidFill>
                <a:effectLst/>
                <a:latin typeface="Mulish"/>
              </a:rPr>
              <a:t> </a:t>
            </a:r>
            <a:r>
              <a:rPr lang="en-ID" sz="2400" b="0" i="0" dirty="0" err="1">
                <a:solidFill>
                  <a:srgbClr val="45464B"/>
                </a:solidFill>
                <a:effectLst/>
                <a:latin typeface="Mulish"/>
              </a:rPr>
              <a:t>pilihan</a:t>
            </a:r>
            <a:r>
              <a:rPr lang="en-ID" sz="2400" b="0" i="0" dirty="0">
                <a:solidFill>
                  <a:srgbClr val="45464B"/>
                </a:solidFill>
                <a:effectLst/>
                <a:latin typeface="Mulish"/>
              </a:rPr>
              <a:t> </a:t>
            </a:r>
            <a:r>
              <a:rPr lang="en-ID" sz="2400" b="0" i="0" dirty="0" err="1">
                <a:solidFill>
                  <a:srgbClr val="45464B"/>
                </a:solidFill>
                <a:effectLst/>
                <a:latin typeface="Mulish"/>
              </a:rPr>
              <a:t>utama</a:t>
            </a:r>
            <a:r>
              <a:rPr lang="en-ID" sz="2400" b="0" i="0" dirty="0">
                <a:solidFill>
                  <a:srgbClr val="45464B"/>
                </a:solidFill>
                <a:effectLst/>
                <a:latin typeface="Mulish"/>
              </a:rPr>
              <a:t> para </a:t>
            </a:r>
            <a:r>
              <a:rPr lang="en-ID" sz="2400" b="0" i="0" dirty="0" err="1">
                <a:solidFill>
                  <a:srgbClr val="45464B"/>
                </a:solidFill>
                <a:effectLst/>
                <a:latin typeface="Mulish"/>
              </a:rPr>
              <a:t>pengembang</a:t>
            </a:r>
            <a:r>
              <a:rPr lang="en-ID" sz="2400" b="0" i="0" dirty="0">
                <a:solidFill>
                  <a:srgbClr val="45464B"/>
                </a:solidFill>
                <a:effectLst/>
                <a:latin typeface="Mulish"/>
              </a:rPr>
              <a:t>. Visual Studio Code </a:t>
            </a:r>
            <a:r>
              <a:rPr lang="en-ID" sz="2400" b="0" i="0" dirty="0" err="1">
                <a:solidFill>
                  <a:srgbClr val="45464B"/>
                </a:solidFill>
                <a:effectLst/>
                <a:latin typeface="Mulish"/>
              </a:rPr>
              <a:t>bahkan</a:t>
            </a:r>
            <a:r>
              <a:rPr lang="en-ID" sz="2400" b="0" i="0" dirty="0">
                <a:solidFill>
                  <a:srgbClr val="45464B"/>
                </a:solidFill>
                <a:effectLst/>
                <a:latin typeface="Mulish"/>
              </a:rPr>
              <a:t> </a:t>
            </a:r>
            <a:r>
              <a:rPr lang="en-ID" sz="2400" b="0" i="0" dirty="0" err="1">
                <a:solidFill>
                  <a:srgbClr val="45464B"/>
                </a:solidFill>
                <a:effectLst/>
                <a:latin typeface="Mulish"/>
              </a:rPr>
              <a:t>mendukung</a:t>
            </a:r>
            <a:r>
              <a:rPr lang="en-ID" sz="2400" b="0" i="0" dirty="0">
                <a:solidFill>
                  <a:srgbClr val="45464B"/>
                </a:solidFill>
                <a:effectLst/>
                <a:latin typeface="Mulish"/>
              </a:rPr>
              <a:t> </a:t>
            </a:r>
            <a:r>
              <a:rPr lang="en-ID" sz="2400" b="0" i="0" dirty="0" err="1">
                <a:solidFill>
                  <a:srgbClr val="45464B"/>
                </a:solidFill>
                <a:effectLst/>
                <a:latin typeface="Mulish"/>
              </a:rPr>
              <a:t>hampir</a:t>
            </a:r>
            <a:r>
              <a:rPr lang="en-ID" sz="2400" b="0" i="0" dirty="0">
                <a:solidFill>
                  <a:srgbClr val="45464B"/>
                </a:solidFill>
                <a:effectLst/>
                <a:latin typeface="Mulish"/>
              </a:rPr>
              <a:t> </a:t>
            </a:r>
            <a:r>
              <a:rPr lang="en-ID" sz="2400" b="0" i="0" dirty="0" err="1">
                <a:solidFill>
                  <a:srgbClr val="45464B"/>
                </a:solidFill>
                <a:effectLst/>
                <a:latin typeface="Mulish"/>
              </a:rPr>
              <a:t>semua</a:t>
            </a:r>
            <a:r>
              <a:rPr lang="en-ID" sz="2400" b="0" i="0" dirty="0">
                <a:solidFill>
                  <a:srgbClr val="45464B"/>
                </a:solidFill>
                <a:effectLst/>
                <a:latin typeface="Mulish"/>
              </a:rPr>
              <a:t> </a:t>
            </a:r>
            <a:r>
              <a:rPr lang="en-ID" sz="2400" b="0" i="0" dirty="0" err="1">
                <a:solidFill>
                  <a:srgbClr val="45464B"/>
                </a:solidFill>
                <a:effectLst/>
                <a:latin typeface="Mulish"/>
              </a:rPr>
              <a:t>sistem</a:t>
            </a:r>
            <a:r>
              <a:rPr lang="en-ID" sz="2400" b="0" i="0" dirty="0">
                <a:solidFill>
                  <a:srgbClr val="45464B"/>
                </a:solidFill>
                <a:effectLst/>
                <a:latin typeface="Mulish"/>
              </a:rPr>
              <a:t> </a:t>
            </a:r>
            <a:r>
              <a:rPr lang="en-ID" sz="2400" b="0" i="0" dirty="0" err="1">
                <a:solidFill>
                  <a:srgbClr val="45464B"/>
                </a:solidFill>
                <a:effectLst/>
                <a:latin typeface="Mulish"/>
              </a:rPr>
              <a:t>operasi</a:t>
            </a:r>
            <a:r>
              <a:rPr lang="en-ID" sz="2400" b="0" i="0" dirty="0">
                <a:solidFill>
                  <a:srgbClr val="45464B"/>
                </a:solidFill>
                <a:effectLst/>
                <a:latin typeface="Mulish"/>
              </a:rPr>
              <a:t> </a:t>
            </a:r>
            <a:r>
              <a:rPr lang="en-ID" sz="2400" b="0" i="0" dirty="0" err="1">
                <a:solidFill>
                  <a:srgbClr val="45464B"/>
                </a:solidFill>
                <a:effectLst/>
                <a:latin typeface="Mulish"/>
              </a:rPr>
              <a:t>seperti</a:t>
            </a:r>
            <a:r>
              <a:rPr lang="en-ID" sz="2400" b="0" i="0" dirty="0">
                <a:solidFill>
                  <a:srgbClr val="45464B"/>
                </a:solidFill>
                <a:effectLst/>
                <a:latin typeface="Mulish"/>
              </a:rPr>
              <a:t> Windows, Mac OS, Linux, dan lain </a:t>
            </a:r>
            <a:r>
              <a:rPr lang="en-ID" sz="2400" b="0" i="0" dirty="0" err="1">
                <a:solidFill>
                  <a:srgbClr val="45464B"/>
                </a:solidFill>
                <a:effectLst/>
                <a:latin typeface="Mulish"/>
              </a:rPr>
              <a:t>sebagainya</a:t>
            </a:r>
            <a:r>
              <a:rPr lang="en-ID" sz="2400" b="0" i="0" dirty="0">
                <a:solidFill>
                  <a:srgbClr val="45464B"/>
                </a:solidFill>
                <a:effectLst/>
                <a:latin typeface="Mulish"/>
              </a:rPr>
              <a:t>.</a:t>
            </a:r>
          </a:p>
          <a:p>
            <a:pPr algn="l"/>
            <a:r>
              <a:rPr lang="en-ID" sz="2400" b="0" i="0" dirty="0" err="1">
                <a:solidFill>
                  <a:srgbClr val="45464B"/>
                </a:solidFill>
                <a:effectLst/>
                <a:latin typeface="Mulish"/>
              </a:rPr>
              <a:t>Berdasarkan</a:t>
            </a:r>
            <a:r>
              <a:rPr lang="en-ID" sz="2400" b="0" i="0" dirty="0">
                <a:solidFill>
                  <a:srgbClr val="45464B"/>
                </a:solidFill>
                <a:effectLst/>
                <a:latin typeface="Mulish"/>
              </a:rPr>
              <a:t> survey </a:t>
            </a:r>
            <a:r>
              <a:rPr lang="en-ID" sz="2400" b="0" i="0" dirty="0" err="1">
                <a:solidFill>
                  <a:srgbClr val="45464B"/>
                </a:solidFill>
                <a:effectLst/>
                <a:latin typeface="Mulish"/>
              </a:rPr>
              <a:t>dari</a:t>
            </a:r>
            <a:r>
              <a:rPr lang="en-ID" sz="2400" b="0" i="0" dirty="0">
                <a:solidFill>
                  <a:srgbClr val="45464B"/>
                </a:solidFill>
                <a:effectLst/>
                <a:latin typeface="Mulish"/>
              </a:rPr>
              <a:t> Stack Overflow, Visual Studio Code </a:t>
            </a:r>
            <a:r>
              <a:rPr lang="en-ID" sz="2400" b="0" i="0" dirty="0" err="1">
                <a:solidFill>
                  <a:srgbClr val="45464B"/>
                </a:solidFill>
                <a:effectLst/>
                <a:latin typeface="Mulish"/>
              </a:rPr>
              <a:t>merupakan</a:t>
            </a:r>
            <a:r>
              <a:rPr lang="en-ID" sz="2400" b="0" i="0" dirty="0">
                <a:solidFill>
                  <a:srgbClr val="45464B"/>
                </a:solidFill>
                <a:effectLst/>
                <a:latin typeface="Mulish"/>
              </a:rPr>
              <a:t> editor </a:t>
            </a:r>
            <a:r>
              <a:rPr lang="en-ID" sz="2400" b="0" i="0" dirty="0" err="1">
                <a:solidFill>
                  <a:srgbClr val="45464B"/>
                </a:solidFill>
                <a:effectLst/>
                <a:latin typeface="Mulish"/>
              </a:rPr>
              <a:t>terpopuler</a:t>
            </a:r>
            <a:r>
              <a:rPr lang="en-ID" sz="2400" b="0" i="0" dirty="0">
                <a:solidFill>
                  <a:srgbClr val="45464B"/>
                </a:solidFill>
                <a:effectLst/>
                <a:latin typeface="Mulish"/>
              </a:rPr>
              <a:t> di </a:t>
            </a:r>
            <a:r>
              <a:rPr lang="en-ID" sz="2400" b="0" i="0" dirty="0" err="1">
                <a:solidFill>
                  <a:srgbClr val="45464B"/>
                </a:solidFill>
                <a:effectLst/>
                <a:latin typeface="Mulish"/>
              </a:rPr>
              <a:t>kalangan</a:t>
            </a:r>
            <a:r>
              <a:rPr lang="en-ID" sz="2400" b="0" i="0" dirty="0">
                <a:solidFill>
                  <a:srgbClr val="45464B"/>
                </a:solidFill>
                <a:effectLst/>
                <a:latin typeface="Mulish"/>
              </a:rPr>
              <a:t> developer </a:t>
            </a:r>
            <a:r>
              <a:rPr lang="en-ID" sz="2400" b="0" i="0" dirty="0" err="1">
                <a:solidFill>
                  <a:srgbClr val="45464B"/>
                </a:solidFill>
                <a:effectLst/>
                <a:latin typeface="Mulish"/>
              </a:rPr>
              <a:t>profesional</a:t>
            </a:r>
            <a:r>
              <a:rPr lang="en-ID" sz="2400" b="0" i="0" dirty="0">
                <a:solidFill>
                  <a:srgbClr val="45464B"/>
                </a:solidFill>
                <a:effectLst/>
                <a:latin typeface="Mulish"/>
              </a:rPr>
              <a:t>. Dari 21 </a:t>
            </a:r>
            <a:r>
              <a:rPr lang="en-ID" sz="2400" b="0" i="0" dirty="0" err="1">
                <a:solidFill>
                  <a:srgbClr val="45464B"/>
                </a:solidFill>
                <a:effectLst/>
                <a:latin typeface="Mulish"/>
              </a:rPr>
              <a:t>aplikasi</a:t>
            </a:r>
            <a:r>
              <a:rPr lang="en-ID" sz="2400" b="0" i="0" dirty="0">
                <a:solidFill>
                  <a:srgbClr val="45464B"/>
                </a:solidFill>
                <a:effectLst/>
                <a:latin typeface="Mulish"/>
              </a:rPr>
              <a:t> text editor </a:t>
            </a:r>
            <a:r>
              <a:rPr lang="en-ID" sz="2400" b="0" i="0" dirty="0" err="1">
                <a:solidFill>
                  <a:srgbClr val="45464B"/>
                </a:solidFill>
                <a:effectLst/>
                <a:latin typeface="Mulish"/>
              </a:rPr>
              <a:t>saingannya</a:t>
            </a:r>
            <a:r>
              <a:rPr lang="en-ID" sz="2400" b="0" i="0" dirty="0">
                <a:solidFill>
                  <a:srgbClr val="45464B"/>
                </a:solidFill>
                <a:effectLst/>
                <a:latin typeface="Mulish"/>
              </a:rPr>
              <a:t>, Visual Studio Code </a:t>
            </a:r>
            <a:r>
              <a:rPr lang="en-ID" sz="2400" b="0" i="0" dirty="0" err="1">
                <a:solidFill>
                  <a:srgbClr val="45464B"/>
                </a:solidFill>
                <a:effectLst/>
                <a:latin typeface="Mulish"/>
              </a:rPr>
              <a:t>berada</a:t>
            </a:r>
            <a:r>
              <a:rPr lang="en-ID" sz="2400" b="0" i="0" dirty="0">
                <a:solidFill>
                  <a:srgbClr val="45464B"/>
                </a:solidFill>
                <a:effectLst/>
                <a:latin typeface="Mulish"/>
              </a:rPr>
              <a:t> di </a:t>
            </a:r>
            <a:r>
              <a:rPr lang="en-ID" sz="2400" b="0" i="0" dirty="0" err="1">
                <a:solidFill>
                  <a:srgbClr val="45464B"/>
                </a:solidFill>
                <a:effectLst/>
                <a:latin typeface="Mulish"/>
              </a:rPr>
              <a:t>peringkat</a:t>
            </a:r>
            <a:r>
              <a:rPr lang="en-ID" sz="2400" b="0" i="0" dirty="0">
                <a:solidFill>
                  <a:srgbClr val="45464B"/>
                </a:solidFill>
                <a:effectLst/>
                <a:latin typeface="Mulish"/>
              </a:rPr>
              <a:t> </a:t>
            </a:r>
            <a:r>
              <a:rPr lang="en-ID" sz="2400" b="0" i="0" dirty="0" err="1">
                <a:solidFill>
                  <a:srgbClr val="45464B"/>
                </a:solidFill>
                <a:effectLst/>
                <a:latin typeface="Mulish"/>
              </a:rPr>
              <a:t>satu</a:t>
            </a:r>
            <a:r>
              <a:rPr lang="en-ID" sz="2400" b="0" i="0" dirty="0">
                <a:solidFill>
                  <a:srgbClr val="45464B"/>
                </a:solidFill>
                <a:effectLst/>
                <a:latin typeface="Mulish"/>
              </a:rPr>
              <a:t> </a:t>
            </a:r>
            <a:r>
              <a:rPr lang="en-ID" sz="2400" b="0" i="0" dirty="0" err="1">
                <a:solidFill>
                  <a:srgbClr val="45464B"/>
                </a:solidFill>
                <a:effectLst/>
                <a:latin typeface="Mulish"/>
              </a:rPr>
              <a:t>dengan</a:t>
            </a:r>
            <a:r>
              <a:rPr lang="en-ID" sz="2400" b="0" i="0" dirty="0">
                <a:solidFill>
                  <a:srgbClr val="45464B"/>
                </a:solidFill>
                <a:effectLst/>
                <a:latin typeface="Mulish"/>
              </a:rPr>
              <a:t> </a:t>
            </a:r>
            <a:r>
              <a:rPr lang="en-ID" sz="2400" b="0" i="0" dirty="0" err="1">
                <a:solidFill>
                  <a:srgbClr val="45464B"/>
                </a:solidFill>
                <a:effectLst/>
                <a:latin typeface="Mulish"/>
              </a:rPr>
              <a:t>persentase</a:t>
            </a:r>
            <a:r>
              <a:rPr lang="en-ID" sz="2400" b="0" i="0" dirty="0">
                <a:solidFill>
                  <a:srgbClr val="45464B"/>
                </a:solidFill>
                <a:effectLst/>
                <a:latin typeface="Mulish"/>
              </a:rPr>
              <a:t> user </a:t>
            </a:r>
            <a:r>
              <a:rPr lang="en-ID" sz="2400" b="0" i="0" dirty="0" err="1">
                <a:solidFill>
                  <a:srgbClr val="45464B"/>
                </a:solidFill>
                <a:effectLst/>
                <a:latin typeface="Mulish"/>
              </a:rPr>
              <a:t>mencapai</a:t>
            </a:r>
            <a:r>
              <a:rPr lang="en-ID" sz="2400" b="0" i="0" dirty="0">
                <a:solidFill>
                  <a:srgbClr val="45464B"/>
                </a:solidFill>
                <a:effectLst/>
                <a:latin typeface="Mulish"/>
              </a:rPr>
              <a:t> 71.07%</a:t>
            </a:r>
          </a:p>
          <a:p>
            <a:endParaRPr lang="en-ID" sz="2400" dirty="0"/>
          </a:p>
        </p:txBody>
      </p:sp>
      <p:pic>
        <p:nvPicPr>
          <p:cNvPr id="1026" name="Picture 2" descr="Visual Studio Code - Wikipedia bahasa Indonesia, ensiklopedia bebas">
            <a:extLst>
              <a:ext uri="{FF2B5EF4-FFF2-40B4-BE49-F238E27FC236}">
                <a16:creationId xmlns:a16="http://schemas.microsoft.com/office/drawing/2014/main" id="{7F5FFCBD-77BD-4E96-B154-44FDBB34F0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1821" y="2977855"/>
            <a:ext cx="2527570" cy="2527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40661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847A2A-9333-4712-83C8-C737BFB00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Keunggula</a:t>
            </a:r>
            <a:r>
              <a:rPr lang="en-US" dirty="0"/>
              <a:t> Visual Studio Code </a:t>
            </a:r>
            <a:r>
              <a:rPr lang="en-US" dirty="0">
                <a:solidFill>
                  <a:srgbClr val="FFFE96"/>
                </a:solidFill>
              </a:rPr>
              <a:t>(VSCODE)</a:t>
            </a:r>
            <a:endParaRPr lang="en-ID" dirty="0">
              <a:solidFill>
                <a:srgbClr val="FFFE96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98AD3E-444C-4BBA-A836-C0B10523C2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D" sz="1600" b="1" dirty="0"/>
              <a:t>Fitur </a:t>
            </a:r>
            <a:r>
              <a:rPr lang="en-ID" sz="1600" b="1" dirty="0" err="1"/>
              <a:t>Lengkap</a:t>
            </a:r>
            <a:r>
              <a:rPr lang="en-ID" sz="1600" b="1" dirty="0"/>
              <a:t> dan Gratis</a:t>
            </a:r>
          </a:p>
          <a:p>
            <a:pPr lvl="1"/>
            <a:r>
              <a:rPr lang="en-ID" sz="1400" dirty="0"/>
              <a:t>Hal </a:t>
            </a:r>
            <a:r>
              <a:rPr lang="en-ID" sz="1400" dirty="0" err="1"/>
              <a:t>ini</a:t>
            </a:r>
            <a:r>
              <a:rPr lang="en-ID" sz="1400" dirty="0"/>
              <a:t> </a:t>
            </a:r>
            <a:r>
              <a:rPr lang="en-ID" sz="1400" dirty="0" err="1"/>
              <a:t>dikarenakan</a:t>
            </a:r>
            <a:r>
              <a:rPr lang="en-ID" sz="1400" dirty="0"/>
              <a:t> </a:t>
            </a:r>
            <a:r>
              <a:rPr lang="en-ID" sz="1400" dirty="0" err="1"/>
              <a:t>adanya</a:t>
            </a:r>
            <a:r>
              <a:rPr lang="en-ID" sz="1400" dirty="0"/>
              <a:t> </a:t>
            </a:r>
            <a:r>
              <a:rPr lang="en-ID" sz="1400" dirty="0" err="1"/>
              <a:t>peran</a:t>
            </a:r>
            <a:r>
              <a:rPr lang="en-ID" sz="1400" dirty="0"/>
              <a:t> extension marketplace yang </a:t>
            </a:r>
            <a:r>
              <a:rPr lang="en-ID" sz="1400" dirty="0" err="1"/>
              <a:t>memungkinkan</a:t>
            </a:r>
            <a:r>
              <a:rPr lang="en-ID" sz="1400" dirty="0"/>
              <a:t> </a:t>
            </a:r>
            <a:r>
              <a:rPr lang="en-ID" sz="1400" dirty="0" err="1"/>
              <a:t>pengguna</a:t>
            </a:r>
            <a:r>
              <a:rPr lang="en-ID" sz="1400" dirty="0"/>
              <a:t> </a:t>
            </a:r>
            <a:r>
              <a:rPr lang="en-ID" sz="1400" dirty="0" err="1"/>
              <a:t>lebih</a:t>
            </a:r>
            <a:r>
              <a:rPr lang="en-ID" sz="1400" dirty="0"/>
              <a:t> </a:t>
            </a:r>
            <a:r>
              <a:rPr lang="en-ID" sz="1400" dirty="0" err="1"/>
              <a:t>leluasa</a:t>
            </a:r>
            <a:r>
              <a:rPr lang="en-ID" sz="1400" dirty="0"/>
              <a:t> </a:t>
            </a:r>
            <a:r>
              <a:rPr lang="en-ID" sz="1400" dirty="0" err="1"/>
              <a:t>menambahkan</a:t>
            </a:r>
            <a:r>
              <a:rPr lang="en-ID" sz="1400" dirty="0"/>
              <a:t> </a:t>
            </a:r>
            <a:r>
              <a:rPr lang="en-ID" sz="1400" dirty="0" err="1"/>
              <a:t>sejumlah</a:t>
            </a:r>
            <a:r>
              <a:rPr lang="en-ID" sz="1400" dirty="0"/>
              <a:t> </a:t>
            </a:r>
            <a:r>
              <a:rPr lang="en-ID" sz="1400" dirty="0" err="1"/>
              <a:t>fitur</a:t>
            </a:r>
            <a:r>
              <a:rPr lang="en-ID" sz="1400" dirty="0"/>
              <a:t> </a:t>
            </a:r>
            <a:r>
              <a:rPr lang="en-ID" sz="1400" dirty="0" err="1"/>
              <a:t>tertentu</a:t>
            </a:r>
            <a:r>
              <a:rPr lang="en-ID" sz="1400" dirty="0"/>
              <a:t>. </a:t>
            </a:r>
            <a:r>
              <a:rPr lang="en-ID" sz="1400" dirty="0" err="1"/>
              <a:t>Menariknya</a:t>
            </a:r>
            <a:r>
              <a:rPr lang="en-ID" sz="1400" dirty="0"/>
              <a:t>, </a:t>
            </a:r>
            <a:r>
              <a:rPr lang="en-ID" sz="1400" dirty="0" err="1"/>
              <a:t>semua</a:t>
            </a:r>
            <a:r>
              <a:rPr lang="en-ID" sz="1400" dirty="0"/>
              <a:t> </a:t>
            </a:r>
            <a:r>
              <a:rPr lang="en-ID" sz="1400" dirty="0" err="1"/>
              <a:t>itu</a:t>
            </a:r>
            <a:r>
              <a:rPr lang="en-ID" sz="1400" dirty="0"/>
              <a:t> </a:t>
            </a:r>
            <a:r>
              <a:rPr lang="en-ID" sz="1400" dirty="0" err="1"/>
              <a:t>bisa</a:t>
            </a:r>
            <a:r>
              <a:rPr lang="en-ID" sz="1400" dirty="0"/>
              <a:t> </a:t>
            </a:r>
            <a:r>
              <a:rPr lang="en-ID" sz="1400" dirty="0" err="1"/>
              <a:t>kamu</a:t>
            </a:r>
            <a:r>
              <a:rPr lang="en-ID" sz="1400" dirty="0"/>
              <a:t> </a:t>
            </a:r>
            <a:r>
              <a:rPr lang="en-ID" sz="1400" dirty="0" err="1"/>
              <a:t>dapatkan</a:t>
            </a:r>
            <a:r>
              <a:rPr lang="en-ID" sz="1400" dirty="0"/>
              <a:t> </a:t>
            </a:r>
            <a:r>
              <a:rPr lang="en-ID" sz="1400" dirty="0" err="1"/>
              <a:t>secara</a:t>
            </a:r>
            <a:r>
              <a:rPr lang="en-ID" sz="1400" dirty="0"/>
              <a:t> free alias gratis.</a:t>
            </a:r>
          </a:p>
          <a:p>
            <a:r>
              <a:rPr lang="en-ID" sz="1600" b="1" dirty="0" err="1"/>
              <a:t>Ringan</a:t>
            </a:r>
            <a:endParaRPr lang="en-ID" sz="1600" b="1" dirty="0"/>
          </a:p>
          <a:p>
            <a:pPr lvl="1"/>
            <a:r>
              <a:rPr lang="sv-SE" sz="1400" dirty="0"/>
              <a:t>Aplikasi ini tidak memakan terlalu banyak ruang penyimpanan serta penggunaan RAM-nya pun cukup ramah.</a:t>
            </a:r>
            <a:endParaRPr lang="en-ID" sz="1400" dirty="0"/>
          </a:p>
          <a:p>
            <a:r>
              <a:rPr lang="en-ID" sz="1600" b="1" dirty="0" err="1"/>
              <a:t>Mendukung</a:t>
            </a:r>
            <a:r>
              <a:rPr lang="en-ID" sz="1600" b="1" dirty="0"/>
              <a:t> Banyak Bahasa </a:t>
            </a:r>
            <a:r>
              <a:rPr lang="en-ID" sz="1600" b="1" dirty="0" err="1"/>
              <a:t>Pemrograman</a:t>
            </a:r>
            <a:endParaRPr lang="en-ID" sz="1600" b="1" dirty="0"/>
          </a:p>
          <a:p>
            <a:pPr lvl="1"/>
            <a:r>
              <a:rPr lang="en-ID" sz="1400" dirty="0"/>
              <a:t>Bahasa </a:t>
            </a:r>
            <a:r>
              <a:rPr lang="en-ID" sz="1400" dirty="0" err="1"/>
              <a:t>apapun</a:t>
            </a:r>
            <a:r>
              <a:rPr lang="en-ID" sz="1400" dirty="0"/>
              <a:t> yang </a:t>
            </a:r>
            <a:r>
              <a:rPr lang="en-ID" sz="1400" dirty="0" err="1"/>
              <a:t>kamu</a:t>
            </a:r>
            <a:r>
              <a:rPr lang="en-ID" sz="1400" dirty="0"/>
              <a:t> </a:t>
            </a:r>
            <a:r>
              <a:rPr lang="en-ID" sz="1400" dirty="0" err="1"/>
              <a:t>sukai</a:t>
            </a:r>
            <a:r>
              <a:rPr lang="en-ID" sz="1400" dirty="0"/>
              <a:t> </a:t>
            </a:r>
            <a:r>
              <a:rPr lang="en-ID" sz="1400" dirty="0" err="1"/>
              <a:t>semuanya</a:t>
            </a:r>
            <a:r>
              <a:rPr lang="en-ID" sz="1400" dirty="0"/>
              <a:t> </a:t>
            </a:r>
            <a:r>
              <a:rPr lang="en-ID" sz="1400" dirty="0" err="1"/>
              <a:t>bisa</a:t>
            </a:r>
            <a:r>
              <a:rPr lang="en-ID" sz="1400" dirty="0"/>
              <a:t> </a:t>
            </a:r>
            <a:r>
              <a:rPr lang="en-ID" sz="1400" dirty="0" err="1"/>
              <a:t>digunakan</a:t>
            </a:r>
            <a:r>
              <a:rPr lang="en-ID" sz="1400" dirty="0"/>
              <a:t> di </a:t>
            </a:r>
            <a:r>
              <a:rPr lang="en-ID" sz="1400" dirty="0" err="1"/>
              <a:t>sini</a:t>
            </a:r>
            <a:r>
              <a:rPr lang="en-ID" sz="1400" dirty="0"/>
              <a:t>, </a:t>
            </a:r>
            <a:r>
              <a:rPr lang="en-ID" sz="1400" dirty="0" err="1"/>
              <a:t>baik</a:t>
            </a:r>
            <a:r>
              <a:rPr lang="en-ID" sz="1400" dirty="0"/>
              <a:t> yang </a:t>
            </a:r>
            <a:r>
              <a:rPr lang="en-ID" sz="1400" dirty="0" err="1"/>
              <a:t>sudah</a:t>
            </a:r>
            <a:r>
              <a:rPr lang="en-ID" sz="1400" dirty="0"/>
              <a:t> </a:t>
            </a:r>
            <a:r>
              <a:rPr lang="en-ID" sz="1400" dirty="0" err="1"/>
              <a:t>populer</a:t>
            </a:r>
            <a:r>
              <a:rPr lang="en-ID" sz="1400" dirty="0"/>
              <a:t> </a:t>
            </a:r>
            <a:r>
              <a:rPr lang="en-ID" sz="1400" dirty="0" err="1"/>
              <a:t>maupun</a:t>
            </a:r>
            <a:r>
              <a:rPr lang="en-ID" sz="1400" dirty="0"/>
              <a:t> </a:t>
            </a:r>
            <a:r>
              <a:rPr lang="en-ID" sz="1400" dirty="0" err="1"/>
              <a:t>jarang</a:t>
            </a:r>
            <a:r>
              <a:rPr lang="en-ID" sz="1400" dirty="0"/>
              <a:t> </a:t>
            </a:r>
            <a:r>
              <a:rPr lang="en-ID" sz="1400" dirty="0" err="1"/>
              <a:t>dipakai</a:t>
            </a:r>
            <a:endParaRPr lang="en-ID" sz="1400" dirty="0"/>
          </a:p>
          <a:p>
            <a:r>
              <a:rPr lang="en-ID" sz="1600" b="1" dirty="0"/>
              <a:t>Performa </a:t>
            </a:r>
            <a:r>
              <a:rPr lang="en-ID" sz="1600" b="1" dirty="0" err="1"/>
              <a:t>Cepat</a:t>
            </a:r>
            <a:endParaRPr lang="en-ID" sz="1600" b="1" dirty="0"/>
          </a:p>
          <a:p>
            <a:pPr lvl="1"/>
            <a:r>
              <a:rPr lang="en-ID" sz="1400" dirty="0"/>
              <a:t>Visual Studio Code </a:t>
            </a:r>
            <a:r>
              <a:rPr lang="en-ID" sz="1400" dirty="0" err="1"/>
              <a:t>menawarkan</a:t>
            </a:r>
            <a:r>
              <a:rPr lang="en-ID" sz="1400" dirty="0"/>
              <a:t> </a:t>
            </a:r>
            <a:r>
              <a:rPr lang="en-ID" sz="1400" dirty="0" err="1"/>
              <a:t>performa</a:t>
            </a:r>
            <a:r>
              <a:rPr lang="en-ID" sz="1400" dirty="0"/>
              <a:t> super </a:t>
            </a:r>
            <a:r>
              <a:rPr lang="en-ID" sz="1400" dirty="0" err="1"/>
              <a:t>cepat</a:t>
            </a:r>
            <a:r>
              <a:rPr lang="en-ID" sz="1400" dirty="0"/>
              <a:t> </a:t>
            </a:r>
            <a:r>
              <a:rPr lang="en-ID" sz="1400" dirty="0" err="1"/>
              <a:t>ketika</a:t>
            </a:r>
            <a:r>
              <a:rPr lang="en-ID" sz="1400" dirty="0"/>
              <a:t> </a:t>
            </a:r>
            <a:r>
              <a:rPr lang="en-ID" sz="1400" dirty="0" err="1"/>
              <a:t>menjalankan</a:t>
            </a:r>
            <a:r>
              <a:rPr lang="en-ID" sz="1400" dirty="0"/>
              <a:t> </a:t>
            </a:r>
            <a:r>
              <a:rPr lang="en-ID" sz="1400" dirty="0" err="1"/>
              <a:t>berbagai</a:t>
            </a:r>
            <a:r>
              <a:rPr lang="en-ID" sz="1400" dirty="0"/>
              <a:t> </a:t>
            </a:r>
            <a:r>
              <a:rPr lang="en-ID" sz="1400" dirty="0" err="1"/>
              <a:t>tugas</a:t>
            </a:r>
            <a:r>
              <a:rPr lang="en-ID" sz="1400" dirty="0"/>
              <a:t>. </a:t>
            </a:r>
            <a:r>
              <a:rPr lang="en-ID" sz="1400" dirty="0" err="1"/>
              <a:t>Dalam</a:t>
            </a:r>
            <a:r>
              <a:rPr lang="en-ID" sz="1400" dirty="0"/>
              <a:t> </a:t>
            </a:r>
            <a:r>
              <a:rPr lang="en-ID" sz="1400" dirty="0" err="1"/>
              <a:t>hal</a:t>
            </a:r>
            <a:r>
              <a:rPr lang="en-ID" sz="1400" dirty="0"/>
              <a:t> </a:t>
            </a:r>
            <a:r>
              <a:rPr lang="en-ID" sz="1400" dirty="0" err="1"/>
              <a:t>ini</a:t>
            </a:r>
            <a:r>
              <a:rPr lang="en-ID" sz="1400" dirty="0"/>
              <a:t> </a:t>
            </a:r>
            <a:r>
              <a:rPr lang="en-ID" sz="1400" dirty="0" err="1"/>
              <a:t>termasuk</a:t>
            </a:r>
            <a:r>
              <a:rPr lang="en-ID" sz="1400" dirty="0"/>
              <a:t> </a:t>
            </a:r>
            <a:r>
              <a:rPr lang="en-ID" sz="1400" dirty="0" err="1"/>
              <a:t>pekerjaan-pekerjaan</a:t>
            </a:r>
            <a:r>
              <a:rPr lang="en-ID" sz="1400" dirty="0"/>
              <a:t> </a:t>
            </a:r>
            <a:r>
              <a:rPr lang="en-ID" sz="1400" dirty="0" err="1"/>
              <a:t>berat</a:t>
            </a:r>
            <a:r>
              <a:rPr lang="en-ID" sz="1400" dirty="0"/>
              <a:t> </a:t>
            </a:r>
            <a:r>
              <a:rPr lang="en-ID" sz="1400" dirty="0" err="1"/>
              <a:t>seperti</a:t>
            </a:r>
            <a:r>
              <a:rPr lang="en-ID" sz="1400" dirty="0"/>
              <a:t> </a:t>
            </a:r>
            <a:r>
              <a:rPr lang="en-ID" sz="1400" dirty="0" err="1"/>
              <a:t>membuat</a:t>
            </a:r>
            <a:r>
              <a:rPr lang="en-ID" sz="1400" dirty="0"/>
              <a:t> </a:t>
            </a:r>
            <a:r>
              <a:rPr lang="en-ID" sz="1400" dirty="0" err="1"/>
              <a:t>aplikasi</a:t>
            </a:r>
            <a:r>
              <a:rPr lang="en-ID" sz="1400" dirty="0"/>
              <a:t> android </a:t>
            </a:r>
            <a:r>
              <a:rPr lang="en-ID" sz="1400" dirty="0" err="1"/>
              <a:t>atau</a:t>
            </a:r>
            <a:r>
              <a:rPr lang="en-ID" sz="1400" dirty="0"/>
              <a:t> iOS.</a:t>
            </a:r>
          </a:p>
          <a:p>
            <a:r>
              <a:rPr lang="en-ID" sz="1600" b="1" dirty="0"/>
              <a:t>Multiplatform</a:t>
            </a:r>
          </a:p>
          <a:p>
            <a:pPr lvl="1"/>
            <a:r>
              <a:rPr lang="en-ID" sz="1400" dirty="0" err="1"/>
              <a:t>Meski</a:t>
            </a:r>
            <a:r>
              <a:rPr lang="en-ID" sz="1400" dirty="0"/>
              <a:t> Visual Studio Code </a:t>
            </a:r>
            <a:r>
              <a:rPr lang="en-ID" sz="1400" dirty="0" err="1"/>
              <a:t>merupakan</a:t>
            </a:r>
            <a:r>
              <a:rPr lang="en-ID" sz="1400" dirty="0"/>
              <a:t> </a:t>
            </a:r>
            <a:r>
              <a:rPr lang="en-ID" sz="1400" dirty="0" err="1"/>
              <a:t>produk</a:t>
            </a:r>
            <a:r>
              <a:rPr lang="en-ID" sz="1400" dirty="0"/>
              <a:t> </a:t>
            </a:r>
            <a:r>
              <a:rPr lang="en-ID" sz="1400" dirty="0" err="1"/>
              <a:t>buatan</a:t>
            </a:r>
            <a:r>
              <a:rPr lang="en-ID" sz="1400" dirty="0"/>
              <a:t> Microsoft yang </a:t>
            </a:r>
            <a:r>
              <a:rPr lang="en-ID" sz="1400" dirty="0" err="1"/>
              <a:t>identik</a:t>
            </a:r>
            <a:r>
              <a:rPr lang="en-ID" sz="1400" dirty="0"/>
              <a:t> </a:t>
            </a:r>
            <a:r>
              <a:rPr lang="en-ID" sz="1400" dirty="0" err="1"/>
              <a:t>dengan</a:t>
            </a:r>
            <a:r>
              <a:rPr lang="en-ID" sz="1400" dirty="0"/>
              <a:t> OS Windows, </a:t>
            </a:r>
            <a:r>
              <a:rPr lang="en-ID" sz="1400" dirty="0" err="1"/>
              <a:t>namun</a:t>
            </a:r>
            <a:r>
              <a:rPr lang="en-ID" sz="1400" dirty="0"/>
              <a:t> software </a:t>
            </a:r>
            <a:r>
              <a:rPr lang="en-ID" sz="1400" dirty="0" err="1"/>
              <a:t>ini</a:t>
            </a:r>
            <a:r>
              <a:rPr lang="en-ID" sz="1400" dirty="0"/>
              <a:t> </a:t>
            </a:r>
            <a:r>
              <a:rPr lang="en-ID" sz="1400" dirty="0" err="1"/>
              <a:t>kompatibel</a:t>
            </a:r>
            <a:r>
              <a:rPr lang="en-ID" sz="1400" dirty="0"/>
              <a:t> pada operating system lain. </a:t>
            </a:r>
            <a:r>
              <a:rPr lang="en-ID" sz="1400" dirty="0" err="1"/>
              <a:t>Sebut</a:t>
            </a:r>
            <a:r>
              <a:rPr lang="en-ID" sz="1400" dirty="0"/>
              <a:t> </a:t>
            </a:r>
            <a:r>
              <a:rPr lang="en-ID" sz="1400" dirty="0" err="1"/>
              <a:t>saja</a:t>
            </a:r>
            <a:r>
              <a:rPr lang="en-ID" sz="1400" dirty="0"/>
              <a:t> </a:t>
            </a:r>
            <a:r>
              <a:rPr lang="en-ID" sz="1400" dirty="0" err="1"/>
              <a:t>seperti</a:t>
            </a:r>
            <a:r>
              <a:rPr lang="en-ID" sz="1400" dirty="0"/>
              <a:t> Linux, OS X El Capitan, Mac OS, dan </a:t>
            </a:r>
            <a:r>
              <a:rPr lang="en-ID" sz="1400" dirty="0" err="1"/>
              <a:t>masih</a:t>
            </a:r>
            <a:r>
              <a:rPr lang="en-ID" sz="1400" dirty="0"/>
              <a:t> </a:t>
            </a:r>
            <a:r>
              <a:rPr lang="en-ID" sz="1400" dirty="0" err="1"/>
              <a:t>banyak</a:t>
            </a:r>
            <a:r>
              <a:rPr lang="en-ID" sz="1400" dirty="0"/>
              <a:t> </a:t>
            </a:r>
            <a:r>
              <a:rPr lang="en-ID" sz="1400" dirty="0" err="1"/>
              <a:t>lagi</a:t>
            </a:r>
            <a:endParaRPr lang="en-ID" sz="1400" dirty="0"/>
          </a:p>
          <a:p>
            <a:pPr lvl="1"/>
            <a:endParaRPr lang="en-ID" sz="1400" dirty="0"/>
          </a:p>
          <a:p>
            <a:endParaRPr lang="en-ID" sz="1600" dirty="0"/>
          </a:p>
        </p:txBody>
      </p:sp>
    </p:spTree>
    <p:extLst>
      <p:ext uri="{BB962C8B-B14F-4D97-AF65-F5344CB8AC3E}">
        <p14:creationId xmlns:p14="http://schemas.microsoft.com/office/powerpoint/2010/main" val="12508615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ownload wallpaper 3840x2160 mountains, forest, fog, landscape 4k uhd 16:9  hd background">
            <a:extLst>
              <a:ext uri="{FF2B5EF4-FFF2-40B4-BE49-F238E27FC236}">
                <a16:creationId xmlns:a16="http://schemas.microsoft.com/office/drawing/2014/main" id="{904A9556-C1B5-EB4D-8EB0-BCCA043C25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CCFDB68-66E9-3D42-ADAA-4A190DE7317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10000"/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118A0D9-6468-D042-8C6D-48BB63286FD9}"/>
              </a:ext>
            </a:extLst>
          </p:cNvPr>
          <p:cNvSpPr/>
          <p:nvPr/>
        </p:nvSpPr>
        <p:spPr>
          <a:xfrm>
            <a:off x="0" y="3458818"/>
            <a:ext cx="12191998" cy="3429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50B370A-D2D8-EB4C-B866-AF69618FDBAD}"/>
              </a:ext>
            </a:extLst>
          </p:cNvPr>
          <p:cNvSpPr txBox="1"/>
          <p:nvPr/>
        </p:nvSpPr>
        <p:spPr>
          <a:xfrm>
            <a:off x="-1" y="1141771"/>
            <a:ext cx="12191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CodeIgniter </a:t>
            </a:r>
            <a:r>
              <a:rPr lang="en-US" sz="2000" b="1" dirty="0">
                <a:solidFill>
                  <a:srgbClr val="FFFE9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(CI)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0B2E7FE-26BB-1F49-A7B8-017DB2966BAD}"/>
              </a:ext>
            </a:extLst>
          </p:cNvPr>
          <p:cNvSpPr txBox="1"/>
          <p:nvPr/>
        </p:nvSpPr>
        <p:spPr>
          <a:xfrm>
            <a:off x="1769085" y="1704942"/>
            <a:ext cx="86538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sz="120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Codeigniter</a:t>
            </a:r>
            <a:r>
              <a:rPr lang="en-ID" sz="120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sz="120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merupakan</a:t>
            </a:r>
            <a:r>
              <a:rPr lang="en-ID" sz="120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sz="120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suatu</a:t>
            </a:r>
            <a:r>
              <a:rPr lang="en-ID" sz="120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Web Application Framework (WAF) yang </a:t>
            </a:r>
            <a:r>
              <a:rPr lang="en-ID" sz="120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dirancang</a:t>
            </a:r>
            <a:r>
              <a:rPr lang="en-ID" sz="120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sz="120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khusus</a:t>
            </a:r>
            <a:r>
              <a:rPr lang="en-ID" sz="120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sz="120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untuk</a:t>
            </a:r>
            <a:r>
              <a:rPr lang="en-ID" sz="120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sz="120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mempermudah</a:t>
            </a:r>
            <a:r>
              <a:rPr lang="en-ID" sz="120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developer web </a:t>
            </a:r>
            <a:r>
              <a:rPr lang="en-ID" sz="120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dalam</a:t>
            </a:r>
            <a:r>
              <a:rPr lang="en-ID" sz="120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sz="120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mengembangkan</a:t>
            </a:r>
            <a:r>
              <a:rPr lang="en-ID" sz="120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sz="120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aplikasi</a:t>
            </a:r>
            <a:r>
              <a:rPr lang="en-ID" sz="120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D" sz="120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berbasis</a:t>
            </a:r>
            <a:r>
              <a:rPr lang="en-ID" sz="120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web.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EDAD014-7ED0-344E-9D81-4A41650A9E3F}"/>
              </a:ext>
            </a:extLst>
          </p:cNvPr>
          <p:cNvGrpSpPr/>
          <p:nvPr/>
        </p:nvGrpSpPr>
        <p:grpSpPr>
          <a:xfrm>
            <a:off x="5463409" y="2766619"/>
            <a:ext cx="1265177" cy="256674"/>
            <a:chOff x="5133474" y="3914273"/>
            <a:chExt cx="1265177" cy="256674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E4ADCAB4-84C1-6549-B007-C3E4DE103309}"/>
                </a:ext>
              </a:extLst>
            </p:cNvPr>
            <p:cNvSpPr/>
            <p:nvPr/>
          </p:nvSpPr>
          <p:spPr>
            <a:xfrm>
              <a:off x="5133474" y="3914274"/>
              <a:ext cx="256673" cy="256673"/>
            </a:xfrm>
            <a:prstGeom prst="ellipse">
              <a:avLst/>
            </a:prstGeom>
            <a:solidFill>
              <a:srgbClr val="1929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7B45ED3C-1B78-5044-A7F6-6B0C3D3F2A51}"/>
                </a:ext>
              </a:extLst>
            </p:cNvPr>
            <p:cNvSpPr/>
            <p:nvPr/>
          </p:nvSpPr>
          <p:spPr>
            <a:xfrm>
              <a:off x="5469642" y="3914273"/>
              <a:ext cx="256673" cy="256673"/>
            </a:xfrm>
            <a:prstGeom prst="ellipse">
              <a:avLst/>
            </a:prstGeom>
            <a:solidFill>
              <a:srgbClr val="146C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508819A5-588D-5345-907B-5932BFE62A28}"/>
                </a:ext>
              </a:extLst>
            </p:cNvPr>
            <p:cNvSpPr/>
            <p:nvPr/>
          </p:nvSpPr>
          <p:spPr>
            <a:xfrm>
              <a:off x="5805810" y="3914273"/>
              <a:ext cx="256673" cy="256673"/>
            </a:xfrm>
            <a:prstGeom prst="ellipse">
              <a:avLst/>
            </a:prstGeom>
            <a:solidFill>
              <a:srgbClr val="9FD2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0CAB5D8E-ECFD-E34E-B4FD-43961C37C359}"/>
                </a:ext>
              </a:extLst>
            </p:cNvPr>
            <p:cNvSpPr/>
            <p:nvPr/>
          </p:nvSpPr>
          <p:spPr>
            <a:xfrm>
              <a:off x="6141978" y="3914273"/>
              <a:ext cx="256673" cy="256673"/>
            </a:xfrm>
            <a:prstGeom prst="ellipse">
              <a:avLst/>
            </a:prstGeom>
            <a:solidFill>
              <a:srgbClr val="FFFE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6E1E3631-CAEB-DC47-B444-EE884F3CBC00}"/>
              </a:ext>
            </a:extLst>
          </p:cNvPr>
          <p:cNvGrpSpPr/>
          <p:nvPr/>
        </p:nvGrpSpPr>
        <p:grpSpPr>
          <a:xfrm>
            <a:off x="4242493" y="6425716"/>
            <a:ext cx="3786507" cy="266816"/>
            <a:chOff x="3911082" y="124587"/>
            <a:chExt cx="3786507" cy="266816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83F3E5F-A474-0848-9F9F-FDFD7D540A03}"/>
                </a:ext>
              </a:extLst>
            </p:cNvPr>
            <p:cNvSpPr txBox="1"/>
            <p:nvPr/>
          </p:nvSpPr>
          <p:spPr>
            <a:xfrm>
              <a:off x="4125358" y="129793"/>
              <a:ext cx="108673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100" dirty="0" err="1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sibermu.ac.id</a:t>
              </a:r>
              <a:endParaRPr lang="en-US" sz="11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81F107A-837C-714A-B203-EF7D525EB38B}"/>
                </a:ext>
              </a:extLst>
            </p:cNvPr>
            <p:cNvSpPr txBox="1"/>
            <p:nvPr/>
          </p:nvSpPr>
          <p:spPr>
            <a:xfrm>
              <a:off x="6610856" y="124587"/>
              <a:ext cx="108673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1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@</a:t>
              </a:r>
              <a:r>
                <a:rPr lang="en-US" sz="1100" dirty="0" err="1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SiberMu</a:t>
              </a:r>
              <a:endParaRPr lang="en-US" sz="11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AAAEC58B-79CE-324E-B5F1-4CA667B8AAE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chemeClr val="tx1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5536023" y="174257"/>
              <a:ext cx="1047715" cy="179740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93579ADD-1249-394F-B4F0-45B0F0AB6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prstClr val="black"/>
                <a:schemeClr val="tx2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3911082" y="174257"/>
              <a:ext cx="196398" cy="196014"/>
            </a:xfrm>
            <a:prstGeom prst="rect">
              <a:avLst/>
            </a:prstGeom>
          </p:spPr>
        </p:pic>
      </p:grpSp>
      <p:pic>
        <p:nvPicPr>
          <p:cNvPr id="36" name="Picture 35">
            <a:extLst>
              <a:ext uri="{FF2B5EF4-FFF2-40B4-BE49-F238E27FC236}">
                <a16:creationId xmlns:a16="http://schemas.microsoft.com/office/drawing/2014/main" id="{D98BABBE-A0FD-4043-9E0B-D4A4F4BE0D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50076" y="382084"/>
            <a:ext cx="491844" cy="574228"/>
          </a:xfrm>
          <a:prstGeom prst="rect">
            <a:avLst/>
          </a:prstGeom>
        </p:spPr>
      </p:pic>
      <p:pic>
        <p:nvPicPr>
          <p:cNvPr id="3" name="Picture 2" descr="CodeIgniter Logo PNG Transparent &amp; SVG Vector - Freebie Supply">
            <a:extLst>
              <a:ext uri="{FF2B5EF4-FFF2-40B4-BE49-F238E27FC236}">
                <a16:creationId xmlns:a16="http://schemas.microsoft.com/office/drawing/2014/main" id="{AFB0FE78-700F-57B2-F5AC-7134C567BD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549" y="4295096"/>
            <a:ext cx="1479153" cy="1756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0193828-ED79-39D6-00EE-339F130F3DD4}"/>
              </a:ext>
            </a:extLst>
          </p:cNvPr>
          <p:cNvSpPr txBox="1"/>
          <p:nvPr/>
        </p:nvSpPr>
        <p:spPr>
          <a:xfrm>
            <a:off x="2939318" y="4157274"/>
            <a:ext cx="639285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Instalasi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extensi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VSCode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Instalasi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CodeIgniter 3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Configurasi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CI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Boostrap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dengan CI3</a:t>
            </a:r>
            <a:endParaRPr lang="en-ID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8810A5-64FC-48B6-736C-BEC0A280FD63}"/>
              </a:ext>
            </a:extLst>
          </p:cNvPr>
          <p:cNvSpPr txBox="1"/>
          <p:nvPr/>
        </p:nvSpPr>
        <p:spPr>
          <a:xfrm>
            <a:off x="2899569" y="3849497"/>
            <a:ext cx="4375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Materi</a:t>
            </a:r>
          </a:p>
        </p:txBody>
      </p:sp>
    </p:spTree>
    <p:extLst>
      <p:ext uri="{BB962C8B-B14F-4D97-AF65-F5344CB8AC3E}">
        <p14:creationId xmlns:p14="http://schemas.microsoft.com/office/powerpoint/2010/main" val="14923365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1912</TotalTime>
  <Words>1590</Words>
  <Application>Microsoft Office PowerPoint</Application>
  <PresentationFormat>Widescreen</PresentationFormat>
  <Paragraphs>149</Paragraphs>
  <Slides>19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arial</vt:lpstr>
      <vt:lpstr>Calibri</vt:lpstr>
      <vt:lpstr>Calibri Light</vt:lpstr>
      <vt:lpstr>Mulish</vt:lpstr>
      <vt:lpstr>Office Theme</vt:lpstr>
      <vt:lpstr>PowerPoint Presentation</vt:lpstr>
      <vt:lpstr>PowerPoint Presentation</vt:lpstr>
      <vt:lpstr>PowerPoint Presentation</vt:lpstr>
      <vt:lpstr>Bootstrap adalah framework front-end yang populer untuk pengembangan website dan aplikasi web. Bootstrap dikembangkan oleh Twitter dan tersedia sebagai open-source.</vt:lpstr>
      <vt:lpstr>PowerPoint Presentation</vt:lpstr>
      <vt:lpstr>PowerPoint Presentation</vt:lpstr>
      <vt:lpstr>Text Editor Visual Studio Code</vt:lpstr>
      <vt:lpstr>Keunggula Visual Studio Code (VSCODE)</vt:lpstr>
      <vt:lpstr>PowerPoint Presentation</vt:lpstr>
      <vt:lpstr>Instalasi Extensi VSCode</vt:lpstr>
      <vt:lpstr>Tahapan Instalasi Extenstion VSCODE</vt:lpstr>
      <vt:lpstr>ShortCut Penting</vt:lpstr>
      <vt:lpstr>INSTALASI CI3</vt:lpstr>
      <vt:lpstr>CONFIGURASI CI3</vt:lpstr>
      <vt:lpstr>SPECIAL CONFIGURASI CI3 IN PHP 8</vt:lpstr>
      <vt:lpstr>INSTALASI BOOSTRAP DI CI3</vt:lpstr>
      <vt:lpstr>LAYOUTING BOOSTRAP DI CI3</vt:lpstr>
      <vt:lpstr>INPUT/CREATE IN CI3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Panggah</cp:lastModifiedBy>
  <cp:revision>167</cp:revision>
  <dcterms:created xsi:type="dcterms:W3CDTF">2022-08-02T07:30:23Z</dcterms:created>
  <dcterms:modified xsi:type="dcterms:W3CDTF">2023-11-04T13:48:46Z</dcterms:modified>
</cp:coreProperties>
</file>